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964F-ECAA-4252-B5F8-D971C5293EF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7037-4687-4342-8CEF-B69DD3DC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3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964F-ECAA-4252-B5F8-D971C5293EF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7037-4687-4342-8CEF-B69DD3DC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964F-ECAA-4252-B5F8-D971C5293EF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7037-4687-4342-8CEF-B69DD3DCFDB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2159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964F-ECAA-4252-B5F8-D971C5293EF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7037-4687-4342-8CEF-B69DD3DC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47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964F-ECAA-4252-B5F8-D971C5293EF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7037-4687-4342-8CEF-B69DD3DCFDB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283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964F-ECAA-4252-B5F8-D971C5293EF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7037-4687-4342-8CEF-B69DD3DC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39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964F-ECAA-4252-B5F8-D971C5293EF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7037-4687-4342-8CEF-B69DD3DC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964F-ECAA-4252-B5F8-D971C5293EF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7037-4687-4342-8CEF-B69DD3DC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2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964F-ECAA-4252-B5F8-D971C5293EF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7037-4687-4342-8CEF-B69DD3DC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3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964F-ECAA-4252-B5F8-D971C5293EF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7037-4687-4342-8CEF-B69DD3DC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3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964F-ECAA-4252-B5F8-D971C5293EF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7037-4687-4342-8CEF-B69DD3DC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9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964F-ECAA-4252-B5F8-D971C5293EF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7037-4687-4342-8CEF-B69DD3DC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5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964F-ECAA-4252-B5F8-D971C5293EF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7037-4687-4342-8CEF-B69DD3DC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964F-ECAA-4252-B5F8-D971C5293EF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7037-4687-4342-8CEF-B69DD3DC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1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964F-ECAA-4252-B5F8-D971C5293EF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7037-4687-4342-8CEF-B69DD3DC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9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964F-ECAA-4252-B5F8-D971C5293EF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7037-4687-4342-8CEF-B69DD3DC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3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4964F-ECAA-4252-B5F8-D971C5293EF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AB7037-4687-4342-8CEF-B69DD3DC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4E70D-2F3C-4FFC-AC4F-F6D876DBA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FCF08-DEDB-4535-84E9-8C6780118A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21386-F71B-4911-B434-82668BC0C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47" y="0"/>
            <a:ext cx="9175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9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AD730-B7C1-4DDE-A3C1-F0249A0C6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Osmosis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92E8D-C0FF-4882-8E65-80F643A3F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00" y="1488613"/>
            <a:ext cx="4273119" cy="3880773"/>
          </a:xfrm>
        </p:spPr>
        <p:txBody>
          <a:bodyPr>
            <a:normAutofit/>
          </a:bodyPr>
          <a:lstStyle/>
          <a:p>
            <a:r>
              <a:rPr lang="en-US" sz="3200" dirty="0"/>
              <a:t>Diffusion of </a:t>
            </a:r>
            <a:r>
              <a:rPr lang="en-US" sz="3200" b="1" dirty="0"/>
              <a:t>water</a:t>
            </a:r>
            <a:r>
              <a:rPr lang="en-US" sz="3200" dirty="0"/>
              <a:t> through special channels called </a:t>
            </a:r>
            <a:r>
              <a:rPr lang="en-US" sz="3200" b="1" dirty="0"/>
              <a:t>aquaporins.</a:t>
            </a:r>
          </a:p>
          <a:p>
            <a:r>
              <a:rPr lang="en-US" sz="3200" dirty="0"/>
              <a:t>Moves from </a:t>
            </a:r>
            <a:r>
              <a:rPr lang="en-US" sz="3200" b="1" dirty="0"/>
              <a:t>high to low </a:t>
            </a:r>
            <a:r>
              <a:rPr lang="en-US" sz="3200" dirty="0"/>
              <a:t>concentration.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0E17B4-F486-4353-BCA3-E952FBB9B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197" y="3428999"/>
            <a:ext cx="4314229" cy="256178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A8726E6-F8E5-42F2-B8D3-40D6A065FBD2}"/>
              </a:ext>
            </a:extLst>
          </p:cNvPr>
          <p:cNvCxnSpPr>
            <a:cxnSpLocks/>
          </p:cNvCxnSpPr>
          <p:nvPr/>
        </p:nvCxnSpPr>
        <p:spPr>
          <a:xfrm>
            <a:off x="3417903" y="3428999"/>
            <a:ext cx="2902998" cy="5126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 result for osmosis gif">
            <a:extLst>
              <a:ext uri="{FF2B5EF4-FFF2-40B4-BE49-F238E27FC236}">
                <a16:creationId xmlns:a16="http://schemas.microsoft.com/office/drawing/2014/main" id="{50F8ECA7-4C1F-4E69-99A7-7B67551087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806" y="384174"/>
            <a:ext cx="3827012" cy="284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471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D134-027F-46B5-BA68-2B985748B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A1C9A-B9A8-4BA2-A83B-17EDA9FA1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E0E758-15DA-4646-B1F8-DDC151152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174" y="523783"/>
            <a:ext cx="9177334" cy="580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08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3F25-1ECD-45F5-8F05-D0457919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53E43-9655-4E1B-9965-433CCAB9B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CF2E4-ED48-4952-A4E6-84C66600E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47" y="0"/>
            <a:ext cx="9175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38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F8012-DD6D-4736-A78E-557892330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CE94-1840-49BF-924A-9CD4E0E52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88EF74-08B0-4F49-B509-5F2543818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47" y="0"/>
            <a:ext cx="9175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80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10C31-0ECF-434F-A66F-19A771B7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0C80B-9325-4D10-AD98-7CEC5AA90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58624-EFB7-4CF4-A317-365F859DC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59" y="609600"/>
            <a:ext cx="8955541" cy="56334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86F513-7ECD-46C2-84E9-B7A559504716}"/>
              </a:ext>
            </a:extLst>
          </p:cNvPr>
          <p:cNvSpPr/>
          <p:nvPr/>
        </p:nvSpPr>
        <p:spPr>
          <a:xfrm>
            <a:off x="6241002" y="710214"/>
            <a:ext cx="2432481" cy="763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B02323-FF2A-45FE-991D-B25DD7159536}"/>
              </a:ext>
            </a:extLst>
          </p:cNvPr>
          <p:cNvSpPr txBox="1"/>
          <p:nvPr/>
        </p:nvSpPr>
        <p:spPr>
          <a:xfrm>
            <a:off x="6241002" y="843379"/>
            <a:ext cx="243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ISOTONIC</a:t>
            </a:r>
          </a:p>
        </p:txBody>
      </p:sp>
    </p:spTree>
    <p:extLst>
      <p:ext uri="{BB962C8B-B14F-4D97-AF65-F5344CB8AC3E}">
        <p14:creationId xmlns:p14="http://schemas.microsoft.com/office/powerpoint/2010/main" val="165165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1EEA3-7023-4639-A5C3-B9BBF5B85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E7310-B51C-4405-925B-26025A1A2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AE07D-6594-484A-83F1-4FAD9C5BC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" y="609600"/>
            <a:ext cx="9176237" cy="58000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70BCA9D-ADF3-42FF-B311-3DCAFCCA38AA}"/>
              </a:ext>
            </a:extLst>
          </p:cNvPr>
          <p:cNvSpPr/>
          <p:nvPr/>
        </p:nvSpPr>
        <p:spPr>
          <a:xfrm>
            <a:off x="6241002" y="710214"/>
            <a:ext cx="2814221" cy="763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DE1F2-A432-46BE-93B5-B13930B6E8D8}"/>
              </a:ext>
            </a:extLst>
          </p:cNvPr>
          <p:cNvSpPr txBox="1"/>
          <p:nvPr/>
        </p:nvSpPr>
        <p:spPr>
          <a:xfrm>
            <a:off x="6391922" y="834501"/>
            <a:ext cx="2142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HYPOTONIC</a:t>
            </a:r>
          </a:p>
        </p:txBody>
      </p:sp>
    </p:spTree>
    <p:extLst>
      <p:ext uri="{BB962C8B-B14F-4D97-AF65-F5344CB8AC3E}">
        <p14:creationId xmlns:p14="http://schemas.microsoft.com/office/powerpoint/2010/main" val="126641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CEC00-5794-414D-89B7-3F8E77D9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D5BBF-0BF0-4A76-BDB6-65C9D96FD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2C07F2-B9C9-4712-92BE-A08A01531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9" y="692457"/>
            <a:ext cx="9127231" cy="54831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B1883F-ACAE-4395-9199-908D3DDEBB31}"/>
              </a:ext>
            </a:extLst>
          </p:cNvPr>
          <p:cNvSpPr/>
          <p:nvPr/>
        </p:nvSpPr>
        <p:spPr>
          <a:xfrm>
            <a:off x="6241002" y="710214"/>
            <a:ext cx="2814221" cy="763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B0BFD7-A20F-401B-BE8C-24517FD57E3B}"/>
              </a:ext>
            </a:extLst>
          </p:cNvPr>
          <p:cNvSpPr txBox="1"/>
          <p:nvPr/>
        </p:nvSpPr>
        <p:spPr>
          <a:xfrm>
            <a:off x="6480699" y="878889"/>
            <a:ext cx="216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HYPERTONIC</a:t>
            </a:r>
          </a:p>
        </p:txBody>
      </p:sp>
    </p:spTree>
    <p:extLst>
      <p:ext uri="{BB962C8B-B14F-4D97-AF65-F5344CB8AC3E}">
        <p14:creationId xmlns:p14="http://schemas.microsoft.com/office/powerpoint/2010/main" val="42791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43BDC-3EAD-4D51-A318-33FD123CD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Membrane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B16A1-6F2A-445E-ACFC-87A6DB7C0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11" y="1397111"/>
            <a:ext cx="6347714" cy="3880773"/>
          </a:xfrm>
        </p:spPr>
        <p:txBody>
          <a:bodyPr>
            <a:normAutofit/>
          </a:bodyPr>
          <a:lstStyle/>
          <a:p>
            <a:r>
              <a:rPr lang="en-US" sz="2400" b="1" dirty="0"/>
              <a:t>Protects </a:t>
            </a:r>
            <a:r>
              <a:rPr lang="en-US" sz="2400" dirty="0"/>
              <a:t>and </a:t>
            </a:r>
            <a:r>
              <a:rPr lang="en-US" sz="2400" b="1" dirty="0"/>
              <a:t>supports the cell.</a:t>
            </a:r>
          </a:p>
          <a:p>
            <a:r>
              <a:rPr lang="en-US" sz="2400" b="1" dirty="0"/>
              <a:t>Regulates </a:t>
            </a:r>
            <a:r>
              <a:rPr lang="en-US" sz="2400" dirty="0"/>
              <a:t>the </a:t>
            </a:r>
            <a:r>
              <a:rPr lang="en-US" sz="2400" b="1" dirty="0"/>
              <a:t>transport </a:t>
            </a:r>
            <a:r>
              <a:rPr lang="en-US" sz="2400" dirty="0"/>
              <a:t> of materials in and out of the cell.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E4206-4D92-44BD-B987-734C655C9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94" y="3248180"/>
            <a:ext cx="6865932" cy="234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0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E4A06-CDEF-449E-8CAB-4D417497C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Membrane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0E82F-E772-494B-BDA1-41136451F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731" y="1370477"/>
            <a:ext cx="3873624" cy="4648583"/>
          </a:xfrm>
        </p:spPr>
        <p:txBody>
          <a:bodyPr>
            <a:normAutofit/>
          </a:bodyPr>
          <a:lstStyle/>
          <a:p>
            <a:r>
              <a:rPr lang="en-US" sz="3600" b="1" dirty="0"/>
              <a:t>Lipid Bilayer: </a:t>
            </a:r>
            <a:r>
              <a:rPr lang="en-US" sz="3600" dirty="0"/>
              <a:t>a </a:t>
            </a:r>
            <a:r>
              <a:rPr lang="en-US" sz="3600" b="1" dirty="0"/>
              <a:t>double layer</a:t>
            </a:r>
            <a:r>
              <a:rPr lang="en-US" sz="3600" dirty="0"/>
              <a:t> sheet of </a:t>
            </a:r>
            <a:r>
              <a:rPr lang="en-US" sz="3600" b="1" dirty="0"/>
              <a:t>phospholipids</a:t>
            </a:r>
            <a:r>
              <a:rPr lang="en-US" sz="3600" dirty="0"/>
              <a:t> that makes up the cell membrane. 	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F6D9DA-0D1C-4427-99E5-6EE1084CE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31" y="1930400"/>
            <a:ext cx="3836700" cy="32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64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D215E-2871-40CE-8B00-35053F48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Fluid Mosaic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D514D-8FE5-43AF-8C6C-55E61DEEF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923" y="1396060"/>
            <a:ext cx="6347714" cy="3880773"/>
          </a:xfrm>
        </p:spPr>
        <p:txBody>
          <a:bodyPr>
            <a:normAutofit/>
          </a:bodyPr>
          <a:lstStyle/>
          <a:p>
            <a:r>
              <a:rPr lang="en-US" sz="2800" dirty="0"/>
              <a:t>The cell membrane is made out of many </a:t>
            </a:r>
            <a:r>
              <a:rPr lang="en-US" sz="2800" b="1" dirty="0"/>
              <a:t>different </a:t>
            </a:r>
            <a:r>
              <a:rPr lang="en-US" sz="2800" dirty="0"/>
              <a:t> parts that </a:t>
            </a:r>
            <a:r>
              <a:rPr lang="en-US" sz="2800" b="1" dirty="0"/>
              <a:t>freely move.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CE9159-D1CC-4898-9697-58265E84D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716860"/>
            <a:ext cx="7170131" cy="388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CF9BA-AAF1-4BCB-849E-EF263919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47" y="156236"/>
            <a:ext cx="6347713" cy="1320800"/>
          </a:xfrm>
        </p:spPr>
        <p:txBody>
          <a:bodyPr/>
          <a:lstStyle/>
          <a:p>
            <a:r>
              <a:rPr lang="en-US" dirty="0"/>
              <a:t>Selectively Permeable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F71C0-0522-45CC-AC72-F52CCEE5C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47" y="941034"/>
            <a:ext cx="3364637" cy="4398994"/>
          </a:xfrm>
        </p:spPr>
        <p:txBody>
          <a:bodyPr>
            <a:normAutofit/>
          </a:bodyPr>
          <a:lstStyle/>
          <a:p>
            <a:r>
              <a:rPr lang="en-US" sz="2800" b="1" dirty="0"/>
              <a:t>Some </a:t>
            </a:r>
            <a:r>
              <a:rPr lang="en-US" sz="2800" dirty="0"/>
              <a:t>substances can </a:t>
            </a:r>
            <a:r>
              <a:rPr lang="en-US" sz="2800" b="1" dirty="0"/>
              <a:t>pass</a:t>
            </a:r>
            <a:r>
              <a:rPr lang="en-US" sz="2800" dirty="0"/>
              <a:t> through the cell membrane</a:t>
            </a:r>
          </a:p>
          <a:p>
            <a:r>
              <a:rPr lang="en-US" sz="2800" dirty="0"/>
              <a:t>But </a:t>
            </a:r>
            <a:r>
              <a:rPr lang="en-US" sz="2800" b="1" dirty="0"/>
              <a:t>others can’t.</a:t>
            </a:r>
          </a:p>
          <a:p>
            <a:r>
              <a:rPr lang="en-US" sz="2800" b="1" dirty="0" err="1"/>
              <a:t>Permea</a:t>
            </a:r>
            <a:r>
              <a:rPr lang="en-US" sz="2800" b="1" dirty="0"/>
              <a:t>-</a:t>
            </a:r>
            <a:r>
              <a:rPr lang="en-US" sz="2800" dirty="0"/>
              <a:t> means “porous” or “pass through”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EFCE90-FE7A-435E-B6F9-6A1FBCE3C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0" y="685467"/>
            <a:ext cx="5059680" cy="596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0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5D22-749F-401C-A3EC-3E27A5EFD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46F05-DF8D-4C9A-BF84-2F160B47D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38184"/>
            <a:ext cx="4157710" cy="460318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Movement of substances into/out of cell </a:t>
            </a:r>
            <a:r>
              <a:rPr lang="en-US" sz="2800" b="1" u="sng" dirty="0"/>
              <a:t>without</a:t>
            </a:r>
            <a:r>
              <a:rPr lang="en-US" sz="2800" dirty="0"/>
              <a:t> using </a:t>
            </a:r>
            <a:r>
              <a:rPr lang="en-US" sz="2800" b="1" dirty="0"/>
              <a:t>energy.</a:t>
            </a:r>
          </a:p>
          <a:p>
            <a:r>
              <a:rPr lang="en-US" sz="2800" b="1" dirty="0"/>
              <a:t>HIGH</a:t>
            </a:r>
            <a:r>
              <a:rPr lang="en-US" sz="2800" b="1" dirty="0">
                <a:sym typeface="Wingdings" panose="05000000000000000000" pitchFamily="2" charset="2"/>
              </a:rPr>
              <a:t>LOW concentration</a:t>
            </a:r>
          </a:p>
          <a:p>
            <a:r>
              <a:rPr lang="en-US" sz="2800" b="1" u="sng" dirty="0">
                <a:sym typeface="Wingdings" panose="05000000000000000000" pitchFamily="2" charset="2"/>
              </a:rPr>
              <a:t>3 types:</a:t>
            </a:r>
            <a:endParaRPr lang="en-US" sz="2800" dirty="0"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sym typeface="Wingdings" panose="05000000000000000000" pitchFamily="2" charset="2"/>
              </a:rPr>
              <a:t>Simple Diffusion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sym typeface="Wingdings" panose="05000000000000000000" pitchFamily="2" charset="2"/>
              </a:rPr>
              <a:t>Facilitated Diffusion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sym typeface="Wingdings" panose="05000000000000000000" pitchFamily="2" charset="2"/>
              </a:rPr>
              <a:t>Osmosis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E6230B-2069-498A-B95B-9A4B8AED5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309" y="1655536"/>
            <a:ext cx="3939540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8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4FF9-8EE8-4186-A947-9BB63E12D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Diffusion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F9AD-7AB2-4F64-8CD4-5AA264708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779" y="1270000"/>
            <a:ext cx="7460203" cy="3880773"/>
          </a:xfrm>
        </p:spPr>
        <p:txBody>
          <a:bodyPr>
            <a:normAutofit/>
          </a:bodyPr>
          <a:lstStyle/>
          <a:p>
            <a:r>
              <a:rPr lang="en-US" sz="2800" dirty="0"/>
              <a:t>Molecules move from </a:t>
            </a:r>
            <a:r>
              <a:rPr lang="en-US" sz="2800" b="1" dirty="0"/>
              <a:t>HIGH TO LOW concentration </a:t>
            </a:r>
            <a:r>
              <a:rPr lang="en-US" sz="2800" dirty="0"/>
              <a:t>(concentration gradient)</a:t>
            </a:r>
          </a:p>
          <a:p>
            <a:r>
              <a:rPr lang="en-US" sz="2800" dirty="0"/>
              <a:t>Until balanced or equal- </a:t>
            </a:r>
            <a:r>
              <a:rPr lang="en-US" sz="2800" b="1" dirty="0"/>
              <a:t>“at equilibrium”</a:t>
            </a:r>
            <a:endParaRPr lang="en-US" sz="2800" dirty="0"/>
          </a:p>
        </p:txBody>
      </p:sp>
      <p:pic>
        <p:nvPicPr>
          <p:cNvPr id="1026" name="Picture 2" descr="Image result for diffusion gif">
            <a:extLst>
              <a:ext uri="{FF2B5EF4-FFF2-40B4-BE49-F238E27FC236}">
                <a16:creationId xmlns:a16="http://schemas.microsoft.com/office/drawing/2014/main" id="{A9BE6587-27D6-49B4-AC52-01732F7171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92" y="2922915"/>
            <a:ext cx="4009371" cy="400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006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13634-204C-4C55-8336-C9E5DC26E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45DFC-5884-4F2D-9592-C17A7714F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FAFBC-F48D-4111-BA16-CF76B50EC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563249"/>
            <a:ext cx="8063884" cy="1872933"/>
          </a:xfrm>
          <a:prstGeom prst="rect">
            <a:avLst/>
          </a:prstGeom>
        </p:spPr>
      </p:pic>
      <p:pic>
        <p:nvPicPr>
          <p:cNvPr id="2050" name="Picture 2" descr="Image result for diffusion gif">
            <a:extLst>
              <a:ext uri="{FF2B5EF4-FFF2-40B4-BE49-F238E27FC236}">
                <a16:creationId xmlns:a16="http://schemas.microsoft.com/office/drawing/2014/main" id="{3D5E72C9-3A9D-4CA7-BC6C-2C2514C41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147" y="2593860"/>
            <a:ext cx="4660291" cy="349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A96482-C4A6-4D0A-BA69-2FAE5FD9F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0" y="2666372"/>
            <a:ext cx="4396775" cy="335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72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EECA-68A5-4FFE-8001-88D326F8F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Facilitated Diffusion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E0CBB-4D2E-41FD-BB47-FB67AF80C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2" y="1448418"/>
            <a:ext cx="4841290" cy="3880773"/>
          </a:xfrm>
        </p:spPr>
        <p:txBody>
          <a:bodyPr>
            <a:normAutofit/>
          </a:bodyPr>
          <a:lstStyle/>
          <a:p>
            <a:r>
              <a:rPr lang="en-US" sz="3200" dirty="0"/>
              <a:t>Some molecules cant diffuse through the membrane and </a:t>
            </a:r>
            <a:r>
              <a:rPr lang="en-US" sz="3200" b="1" dirty="0"/>
              <a:t>require special protein channels</a:t>
            </a:r>
            <a:r>
              <a:rPr lang="en-US" sz="3200" dirty="0"/>
              <a:t> to move through.</a:t>
            </a:r>
          </a:p>
          <a:p>
            <a:pPr lvl="1"/>
            <a:r>
              <a:rPr lang="en-US" sz="2800" dirty="0"/>
              <a:t>EX. Ions, Glucose</a:t>
            </a:r>
          </a:p>
        </p:txBody>
      </p:sp>
      <p:pic>
        <p:nvPicPr>
          <p:cNvPr id="3074" name="Picture 2" descr="Image result for facilitated diffusion gif">
            <a:extLst>
              <a:ext uri="{FF2B5EF4-FFF2-40B4-BE49-F238E27FC236}">
                <a16:creationId xmlns:a16="http://schemas.microsoft.com/office/drawing/2014/main" id="{FED23CB3-7368-46F7-9099-15A80F3C3A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34" y="1655192"/>
            <a:ext cx="4256021" cy="319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9594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29</TotalTime>
  <Words>170</Words>
  <Application>Microsoft Office PowerPoint</Application>
  <PresentationFormat>On-screen Show (4:3)</PresentationFormat>
  <Paragraphs>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Trebuchet MS</vt:lpstr>
      <vt:lpstr>Wingdings</vt:lpstr>
      <vt:lpstr>Wingdings 3</vt:lpstr>
      <vt:lpstr>Facet</vt:lpstr>
      <vt:lpstr>PowerPoint Presentation</vt:lpstr>
      <vt:lpstr>Cell Membrane Functions</vt:lpstr>
      <vt:lpstr>Cell Membrane Structure</vt:lpstr>
      <vt:lpstr>The Fluid Mosaic Model</vt:lpstr>
      <vt:lpstr>Selectively Permeable</vt:lpstr>
      <vt:lpstr>Passive Transport</vt:lpstr>
      <vt:lpstr>Simple Diffusion</vt:lpstr>
      <vt:lpstr>PowerPoint Presentation</vt:lpstr>
      <vt:lpstr>Facilitated Diffusion</vt:lpstr>
      <vt:lpstr>Osmosis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tmessick</dc:creator>
  <cp:lastModifiedBy>Jane Palm</cp:lastModifiedBy>
  <cp:revision>20</cp:revision>
  <dcterms:created xsi:type="dcterms:W3CDTF">2018-11-01T20:08:42Z</dcterms:created>
  <dcterms:modified xsi:type="dcterms:W3CDTF">2020-02-06T21:34:14Z</dcterms:modified>
</cp:coreProperties>
</file>