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notesMasterIdLst>
    <p:notesMasterId r:id="rId34"/>
  </p:notesMasterIdLst>
  <p:handoutMasterIdLst>
    <p:handoutMasterId r:id="rId35"/>
  </p:handoutMasterIdLst>
  <p:sldIdLst>
    <p:sldId id="269" r:id="rId2"/>
    <p:sldId id="270" r:id="rId3"/>
    <p:sldId id="271" r:id="rId4"/>
    <p:sldId id="272" r:id="rId5"/>
    <p:sldId id="352" r:id="rId6"/>
    <p:sldId id="354" r:id="rId7"/>
    <p:sldId id="355" r:id="rId8"/>
    <p:sldId id="360" r:id="rId9"/>
    <p:sldId id="356" r:id="rId10"/>
    <p:sldId id="557" r:id="rId11"/>
    <p:sldId id="357" r:id="rId12"/>
    <p:sldId id="558" r:id="rId13"/>
    <p:sldId id="559" r:id="rId14"/>
    <p:sldId id="560" r:id="rId15"/>
    <p:sldId id="359" r:id="rId16"/>
    <p:sldId id="363" r:id="rId17"/>
    <p:sldId id="365" r:id="rId18"/>
    <p:sldId id="385" r:id="rId19"/>
    <p:sldId id="366" r:id="rId20"/>
    <p:sldId id="388" r:id="rId21"/>
    <p:sldId id="387" r:id="rId22"/>
    <p:sldId id="386" r:id="rId23"/>
    <p:sldId id="548" r:id="rId24"/>
    <p:sldId id="390" r:id="rId25"/>
    <p:sldId id="389" r:id="rId26"/>
    <p:sldId id="393" r:id="rId27"/>
    <p:sldId id="398" r:id="rId28"/>
    <p:sldId id="368" r:id="rId29"/>
    <p:sldId id="395" r:id="rId30"/>
    <p:sldId id="397" r:id="rId31"/>
    <p:sldId id="396" r:id="rId32"/>
    <p:sldId id="369" r:id="rId33"/>
  </p:sldIdLst>
  <p:sldSz cx="12192000" cy="6858000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4272" autoAdjust="0"/>
  </p:normalViewPr>
  <p:slideViewPr>
    <p:cSldViewPr snapToGrid="0">
      <p:cViewPr varScale="1">
        <p:scale>
          <a:sx n="62" d="100"/>
          <a:sy n="6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19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9A85BB1-3CDC-4D1C-BCBC-18425A8790F6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6CA77A01-FF09-4304-AE34-BE039FCDB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6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E1E8BD0-7D82-4C20-871B-403BEBC2AE31}" type="datetimeFigureOut">
              <a:rPr lang="en-CA" smtClean="0"/>
              <a:t>2020-02-06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3E09A4DB-BF91-4F29-BE9D-869D34B6E0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09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A4DB-BF91-4F29-BE9D-869D34B6E065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37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940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69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4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73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37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5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0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1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068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797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6694" y="0"/>
            <a:ext cx="11485305" cy="745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693" y="897466"/>
            <a:ext cx="11485306" cy="596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501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3200" i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800" i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how_diffusion_work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how_osmosis_work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495855/student_view0/chapter2/animation__how_facilitated_diffusion_works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laf.edu/people/giannini/flashanimat/transport/secondary%20active%20transport.sw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highered.mcgraw-hill.com/olc/dl/120068/bio02.sw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Unit_1\Chapter_7\Content\Source_Files\07_07PlasmaMembrane_L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The Cell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CA" sz="4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living things are made up of </a:t>
            </a:r>
            <a:r>
              <a:rPr lang="en-CA" sz="4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or more cells</a:t>
            </a:r>
            <a:r>
              <a:rPr lang="en-CA" sz="4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CA" sz="4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life functions take place in cells, making them the </a:t>
            </a:r>
            <a:r>
              <a:rPr lang="en-CA" sz="4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smallest unit of life</a:t>
            </a:r>
            <a:r>
              <a:rPr lang="en-CA" sz="4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CA" sz="4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cells are produced from </a:t>
            </a:r>
            <a:r>
              <a:rPr lang="en-CA" sz="4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pre-existing cells</a:t>
            </a:r>
            <a:r>
              <a:rPr lang="en-CA" sz="4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the process of </a:t>
            </a:r>
            <a:r>
              <a:rPr lang="en-CA" sz="4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division</a:t>
            </a:r>
            <a:r>
              <a:rPr lang="en-CA" sz="44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CA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8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Fluid Mosaic Model of 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fluid mosaic model of the cell membrane </a:t>
            </a:r>
            <a:r>
              <a:rPr lang="en-US" dirty="0"/>
              <a:t>is how scientists describe what the cell membrane looks and functions like, because it is made up of a bunch of different molecules that are distributed across the membrane.</a:t>
            </a:r>
          </a:p>
        </p:txBody>
      </p:sp>
    </p:spTree>
    <p:extLst>
      <p:ext uri="{BB962C8B-B14F-4D97-AF65-F5344CB8AC3E}">
        <p14:creationId xmlns:p14="http://schemas.microsoft.com/office/powerpoint/2010/main" val="1771424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0"/>
            <a:ext cx="3302000" cy="2810932"/>
          </a:xfrm>
        </p:spPr>
        <p:txBody>
          <a:bodyPr>
            <a:normAutofit fontScale="90000"/>
          </a:bodyPr>
          <a:lstStyle/>
          <a:p>
            <a:r>
              <a:rPr lang="en-CA" sz="4800" dirty="0"/>
              <a:t>Fluid Mosaic </a:t>
            </a: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/>
              <a:t>Model </a:t>
            </a:r>
            <a:r>
              <a:rPr lang="en-CA" sz="4800" dirty="0"/>
              <a:t>of the </a:t>
            </a:r>
            <a:r>
              <a:rPr lang="en-CA" sz="4800" dirty="0" smtClean="0"/>
              <a:t/>
            </a:r>
            <a:br>
              <a:rPr lang="en-CA" sz="4800" dirty="0" smtClean="0"/>
            </a:br>
            <a:r>
              <a:rPr lang="en-CA" sz="4800" dirty="0" smtClean="0"/>
              <a:t>Cell </a:t>
            </a:r>
            <a:r>
              <a:rPr lang="en-CA" sz="4800" dirty="0"/>
              <a:t>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666" y="2540000"/>
            <a:ext cx="3369733" cy="404389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phospholipid bilayer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a double layer of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make up the cell membrane. 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0" y="-18023"/>
            <a:ext cx="7975600" cy="687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64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Fluid Mosaic Model of the Cell Membrane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94" y="861647"/>
            <a:ext cx="4627306" cy="5996354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head” face out to the watery fluids, because they are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hydrophilic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tails” 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inner part of the membrane, because they are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hydrophobic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388" y="1444706"/>
            <a:ext cx="6834612" cy="49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3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2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2" y="1122159"/>
            <a:ext cx="11362267" cy="2891041"/>
          </a:xfrm>
        </p:spPr>
        <p:txBody>
          <a:bodyPr/>
          <a:lstStyle/>
          <a:p>
            <a:pPr lvl="0"/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gradient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difference between high and low concentrations within a substance.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482" name="Picture 2" descr="Image result for concentration grad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66" y="2310731"/>
            <a:ext cx="6820959" cy="41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50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3" y="0"/>
            <a:ext cx="11362267" cy="3509201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particles from an area of 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an area of 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 concentration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Particles always diffuse </a:t>
            </a:r>
            <a:r>
              <a:rPr lang="en-CA" sz="36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their concentration gradients (from 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low concentration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endParaRPr lang="en-C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36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CA" sz="36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CA" sz="3600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transport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because </a:t>
            </a:r>
            <a:r>
              <a:rPr lang="en-CA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added energy</a:t>
            </a:r>
            <a:r>
              <a:rPr lang="en-CA" sz="36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required for it to occur.</a:t>
            </a:r>
            <a:endParaRPr lang="en-C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mage result for diffusion">
            <a:extLst>
              <a:ext uri="{FF2B5EF4-FFF2-40B4-BE49-F238E27FC236}">
                <a16:creationId xmlns:a16="http://schemas.microsoft.com/office/drawing/2014/main" id="{243C7F25-D5C8-4A61-A93F-4DF55FC8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35" y="2895601"/>
            <a:ext cx="5688420" cy="36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75267" y="3954215"/>
            <a:ext cx="203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u="sng" dirty="0">
                <a:hlinkClick r:id="rId3"/>
              </a:rPr>
              <a:t>http://highered.mcgraw-hill.com/sites/0072495855/student</a:t>
            </a:r>
            <a:r>
              <a:rPr lang="en-CA" b="1" u="sng" dirty="0">
                <a:hlinkClick r:id="rId3"/>
              </a:rPr>
              <a:t>_</a:t>
            </a:r>
            <a:r>
              <a:rPr lang="en-CA" u="sng" dirty="0">
                <a:hlinkClick r:id="rId3"/>
              </a:rPr>
              <a:t>view0/chapter2/animation</a:t>
            </a:r>
            <a:r>
              <a:rPr lang="en-CA" b="1" u="sng" dirty="0">
                <a:hlinkClick r:id="rId3"/>
              </a:rPr>
              <a:t>__</a:t>
            </a:r>
            <a:r>
              <a:rPr lang="en-CA" u="sng" dirty="0">
                <a:hlinkClick r:id="rId3"/>
              </a:rPr>
              <a:t>how</a:t>
            </a:r>
            <a:r>
              <a:rPr lang="en-CA" b="1" u="sng" dirty="0">
                <a:hlinkClick r:id="rId3"/>
              </a:rPr>
              <a:t>_</a:t>
            </a:r>
            <a:r>
              <a:rPr lang="en-CA" u="sng" dirty="0">
                <a:hlinkClick r:id="rId3"/>
              </a:rPr>
              <a:t>diffusion</a:t>
            </a:r>
            <a:r>
              <a:rPr lang="en-CA" b="1" u="sng" dirty="0">
                <a:hlinkClick r:id="rId3"/>
              </a:rPr>
              <a:t>_</a:t>
            </a:r>
            <a:r>
              <a:rPr lang="en-CA" u="sng" dirty="0">
                <a:hlinkClick r:id="rId3"/>
              </a:rPr>
              <a:t>works.html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3014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7400"/>
          </a:xfrm>
        </p:spPr>
        <p:txBody>
          <a:bodyPr>
            <a:normAutofit/>
          </a:bodyPr>
          <a:lstStyle/>
          <a:p>
            <a:r>
              <a:rPr lang="en-CA" dirty="0"/>
              <a:t>Cellular Transportation: Diffusion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1600" y="1473200"/>
            <a:ext cx="4443984" cy="823912"/>
          </a:xfrm>
        </p:spPr>
        <p:txBody>
          <a:bodyPr/>
          <a:lstStyle/>
          <a:p>
            <a:r>
              <a:rPr lang="en-US" dirty="0" smtClean="0"/>
              <a:t>Can diffuse into cell: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71600" y="2437543"/>
            <a:ext cx="4443984" cy="442045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Clr>
                <a:prstClr val="white"/>
              </a:buClr>
              <a:buNone/>
            </a:pPr>
            <a:r>
              <a:rPr lang="en-CA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compounds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prstClr val="white"/>
              </a:buClr>
              <a:buNone/>
            </a:pPr>
            <a:endParaRPr lang="en-CA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prstClr val="white"/>
              </a:buClr>
              <a:buNone/>
            </a:pPr>
            <a:r>
              <a:rPr lang="en-CA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Liquid soluble </a:t>
            </a:r>
            <a:r>
              <a:rPr lang="en-CA" dirty="0" smtClea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prstClr val="white"/>
              </a:buClr>
              <a:buNone/>
            </a:pPr>
            <a:endParaRPr lang="en-CA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Clr>
                <a:prstClr val="white"/>
              </a:buClr>
              <a:buNone/>
            </a:pPr>
            <a:r>
              <a:rPr lang="en-CA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Non-charged molecules, like H</a:t>
            </a:r>
            <a:r>
              <a:rPr lang="en-CA" baseline="-25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O, CO</a:t>
            </a:r>
            <a:r>
              <a:rPr lang="en-CA" baseline="-25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O</a:t>
            </a:r>
            <a:r>
              <a:rPr lang="en-CA" baseline="-25000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1473200"/>
            <a:ext cx="4443984" cy="823912"/>
          </a:xfrm>
        </p:spPr>
        <p:txBody>
          <a:bodyPr/>
          <a:lstStyle/>
          <a:p>
            <a:r>
              <a:rPr lang="en-US" dirty="0" smtClean="0"/>
              <a:t>Cannot diffuse into cell: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2437543"/>
            <a:ext cx="4443984" cy="421725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macromolecules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01851" y="1761067"/>
            <a:ext cx="0" cy="489373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6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Cellular Transportation: Osmosis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Osmosis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of water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down their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gradient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from an area of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water concentration to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water concentration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Osmosis 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“</a:t>
            </a:r>
            <a:r>
              <a:rPr lang="en-CA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transport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because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added energy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required for it to occur.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osmosis">
            <a:extLst>
              <a:ext uri="{FF2B5EF4-FFF2-40B4-BE49-F238E27FC236}">
                <a16:creationId xmlns:a16="http://schemas.microsoft.com/office/drawing/2014/main" id="{DA57212D-0D69-4470-8323-AB141CE0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3318932"/>
            <a:ext cx="5928165" cy="33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4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prstClr val="white"/>
                </a:solidFill>
              </a:rPr>
              <a:t>Cellular Transportation: Osmosis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reminder of some terminology: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the substance that is dissolved (particles)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solvent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the substance that does the dissolving (usually water)</a:t>
            </a: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CA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u="sng" dirty="0">
                <a:hlinkClick r:id="rId2"/>
              </a:rPr>
              <a:t>http://highered.mcgraw-hill.com/sites/0072495855/student</a:t>
            </a:r>
            <a:r>
              <a:rPr lang="en-CA" b="1" u="sng" dirty="0">
                <a:hlinkClick r:id="rId2"/>
              </a:rPr>
              <a:t>_</a:t>
            </a:r>
            <a:r>
              <a:rPr lang="en-CA" u="sng" dirty="0">
                <a:hlinkClick r:id="rId2"/>
              </a:rPr>
              <a:t>view0/chapter2/animation</a:t>
            </a:r>
            <a:r>
              <a:rPr lang="en-CA" b="1" u="sng" dirty="0">
                <a:hlinkClick r:id="rId2"/>
              </a:rPr>
              <a:t>__</a:t>
            </a:r>
            <a:r>
              <a:rPr lang="en-CA" u="sng" dirty="0">
                <a:hlinkClick r:id="rId2"/>
              </a:rPr>
              <a:t>how</a:t>
            </a:r>
            <a:r>
              <a:rPr lang="en-CA" b="1" u="sng" dirty="0">
                <a:hlinkClick r:id="rId2"/>
              </a:rPr>
              <a:t>_</a:t>
            </a:r>
            <a:r>
              <a:rPr lang="en-CA" u="sng" dirty="0">
                <a:hlinkClick r:id="rId2"/>
              </a:rPr>
              <a:t>osmosis</a:t>
            </a:r>
            <a:r>
              <a:rPr lang="en-CA" b="1" u="sng" dirty="0">
                <a:hlinkClick r:id="rId2"/>
              </a:rPr>
              <a:t>_</a:t>
            </a:r>
            <a:r>
              <a:rPr lang="en-CA" u="sng" dirty="0">
                <a:hlinkClick r:id="rId2"/>
              </a:rPr>
              <a:t>works.html</a:t>
            </a:r>
            <a:r>
              <a:rPr lang="en-CA" dirty="0"/>
              <a:t> 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48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066" y="0"/>
            <a:ext cx="11192934" cy="1491916"/>
          </a:xfrm>
        </p:spPr>
        <p:txBody>
          <a:bodyPr>
            <a:noAutofit/>
          </a:bodyPr>
          <a:lstStyle/>
          <a:p>
            <a:r>
              <a:rPr lang="en-CA" sz="4800" dirty="0"/>
              <a:t>How Do We Know Which Direction Water Will Flow?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6" y="1632114"/>
            <a:ext cx="11192933" cy="1832056"/>
          </a:xfrm>
        </p:spPr>
        <p:txBody>
          <a:bodyPr/>
          <a:lstStyle/>
          <a:p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depends if the solution is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hypertonic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hypotonic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CA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isotonic.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3481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pic>
        <p:nvPicPr>
          <p:cNvPr id="4" name="Content Placeholder 3" descr="Image result for cell theor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3" t="10889" r="27905" b="11172"/>
          <a:stretch>
            <a:fillRect/>
          </a:stretch>
        </p:blipFill>
        <p:spPr bwMode="auto">
          <a:xfrm>
            <a:off x="2201221" y="430823"/>
            <a:ext cx="7789557" cy="6012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955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949425"/>
              </p:ext>
            </p:extLst>
          </p:nvPr>
        </p:nvGraphicFramePr>
        <p:xfrm>
          <a:off x="762000" y="0"/>
          <a:ext cx="11430000" cy="6858001"/>
        </p:xfrm>
        <a:graphic>
          <a:graphicData uri="http://schemas.openxmlformats.org/drawingml/2006/table">
            <a:tbl>
              <a:tblPr firstRow="1" firstCol="1" bandRow="1"/>
              <a:tblGrid>
                <a:gridCol w="7136182">
                  <a:extLst>
                    <a:ext uri="{9D8B030D-6E8A-4147-A177-3AD203B41FA5}">
                      <a16:colId xmlns:a16="http://schemas.microsoft.com/office/drawing/2014/main" val="2089930263"/>
                    </a:ext>
                  </a:extLst>
                </a:gridCol>
                <a:gridCol w="4293818">
                  <a:extLst>
                    <a:ext uri="{9D8B030D-6E8A-4147-A177-3AD203B41FA5}">
                      <a16:colId xmlns:a16="http://schemas.microsoft.com/office/drawing/2014/main" val="2822692088"/>
                    </a:ext>
                  </a:extLst>
                </a:gridCol>
              </a:tblGrid>
              <a:tr h="6858001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685800" algn="l"/>
                        </a:tabLst>
                      </a:pPr>
                      <a:r>
                        <a:rPr lang="en-CA" sz="3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Hypertonic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(“</a:t>
                      </a:r>
                      <a:r>
                        <a:rPr lang="en-CA" sz="3600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means more than, greater than)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 lvl="1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143000" algn="l"/>
                        </a:tabLst>
                      </a:pP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CA" sz="3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outer solution 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</a:t>
                      </a:r>
                      <a:r>
                        <a:rPr lang="en-CA" sz="36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more solute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particles and less water </a:t>
                      </a:r>
                      <a:r>
                        <a:rPr lang="en-CA" sz="3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 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inside the cell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85800" lvl="1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143000" algn="l"/>
                        </a:tabLst>
                      </a:pP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cell is placed into this solution, water will leave the cell, and it will </a:t>
                      </a:r>
                      <a:r>
                        <a:rPr lang="en-CA" sz="3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shrivel up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700631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666" y="0"/>
            <a:ext cx="43269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52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962864"/>
              </p:ext>
            </p:extLst>
          </p:nvPr>
        </p:nvGraphicFramePr>
        <p:xfrm>
          <a:off x="745066" y="0"/>
          <a:ext cx="11446933" cy="7170340"/>
        </p:xfrm>
        <a:graphic>
          <a:graphicData uri="http://schemas.openxmlformats.org/drawingml/2006/table">
            <a:tbl>
              <a:tblPr firstRow="1" firstCol="1" bandRow="1"/>
              <a:tblGrid>
                <a:gridCol w="6484085">
                  <a:extLst>
                    <a:ext uri="{9D8B030D-6E8A-4147-A177-3AD203B41FA5}">
                      <a16:colId xmlns:a16="http://schemas.microsoft.com/office/drawing/2014/main" val="1112978822"/>
                    </a:ext>
                  </a:extLst>
                </a:gridCol>
                <a:gridCol w="4962848">
                  <a:extLst>
                    <a:ext uri="{9D8B030D-6E8A-4147-A177-3AD203B41FA5}">
                      <a16:colId xmlns:a16="http://schemas.microsoft.com/office/drawing/2014/main" val="2686713505"/>
                    </a:ext>
                  </a:extLst>
                </a:gridCol>
              </a:tblGrid>
              <a:tr h="7170340"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685800" algn="l"/>
                        </a:tabLst>
                      </a:pPr>
                      <a:r>
                        <a:rPr lang="en-CA" sz="3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Hypotonic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(“</a:t>
                      </a:r>
                      <a:r>
                        <a:rPr lang="en-CA" sz="3600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means less than, below)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143000" algn="l"/>
                        </a:tabLst>
                      </a:pP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en-CA" sz="36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outer solution 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has </a:t>
                      </a:r>
                      <a:r>
                        <a:rPr lang="en-CA" sz="36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less solute</a:t>
                      </a: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particles and more water compared to that in the cell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43000" lvl="2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143000" algn="l"/>
                        </a:tabLst>
                      </a:pPr>
                      <a:r>
                        <a:rPr lang="en-CA" sz="36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cell is placed into this solution, water will enter the cell, it will </a:t>
                      </a:r>
                      <a:r>
                        <a:rPr lang="en-CA" sz="36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swell and burst</a:t>
                      </a:r>
                      <a:endParaRPr lang="en-CA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4201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896" y="0"/>
            <a:ext cx="4186237" cy="68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4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7805395"/>
              </p:ext>
            </p:extLst>
          </p:nvPr>
        </p:nvGraphicFramePr>
        <p:xfrm>
          <a:off x="711200" y="0"/>
          <a:ext cx="11480800" cy="6858001"/>
        </p:xfrm>
        <a:graphic>
          <a:graphicData uri="http://schemas.openxmlformats.org/drawingml/2006/table">
            <a:tbl>
              <a:tblPr firstRow="1" firstCol="1" bandRow="1"/>
              <a:tblGrid>
                <a:gridCol w="6593907">
                  <a:extLst>
                    <a:ext uri="{9D8B030D-6E8A-4147-A177-3AD203B41FA5}">
                      <a16:colId xmlns:a16="http://schemas.microsoft.com/office/drawing/2014/main" val="3312587905"/>
                    </a:ext>
                  </a:extLst>
                </a:gridCol>
                <a:gridCol w="4886893">
                  <a:extLst>
                    <a:ext uri="{9D8B030D-6E8A-4147-A177-3AD203B41FA5}">
                      <a16:colId xmlns:a16="http://schemas.microsoft.com/office/drawing/2014/main" val="969067657"/>
                    </a:ext>
                  </a:extLst>
                </a:gridCol>
              </a:tblGrid>
              <a:tr h="685800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  <a:tabLst>
                          <a:tab pos="685800" algn="l"/>
                        </a:tabLst>
                      </a:pPr>
                      <a:r>
                        <a:rPr lang="en-CA" sz="32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Isotonic</a:t>
                      </a:r>
                      <a:r>
                        <a:rPr lang="en-CA" sz="3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(“</a:t>
                      </a:r>
                      <a:r>
                        <a:rPr lang="en-CA" sz="3200" i="1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iso</a:t>
                      </a:r>
                      <a:r>
                        <a:rPr lang="en-CA" sz="3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means equal) </a:t>
                      </a:r>
                      <a:endParaRPr lang="en-CA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▪"/>
                        <a:tabLst>
                          <a:tab pos="914400" algn="l"/>
                        </a:tabLst>
                      </a:pPr>
                      <a:r>
                        <a:rPr lang="en-CA" sz="3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solution has the </a:t>
                      </a:r>
                      <a:r>
                        <a:rPr lang="en-CA" sz="3200" b="1" i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same concentration of solutes</a:t>
                      </a:r>
                      <a:r>
                        <a:rPr lang="en-CA" sz="3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as that in the cell</a:t>
                      </a:r>
                      <a:endParaRPr lang="en-CA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42950" lvl="1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▪"/>
                        <a:tabLst>
                          <a:tab pos="914400" algn="l"/>
                        </a:tabLst>
                      </a:pPr>
                      <a:r>
                        <a:rPr lang="en-CA" sz="3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if the cell is placed into this solution, there is no net movement of water </a:t>
                      </a:r>
                      <a:r>
                        <a:rPr lang="en-CA" sz="3200" dirty="0" smtClean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molecules.</a:t>
                      </a:r>
                      <a:endParaRPr lang="en-CA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CA" sz="32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63747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67" y="0"/>
            <a:ext cx="3979333" cy="68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17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82" y="0"/>
            <a:ext cx="10255251" cy="685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63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Cell Transportation: Facilitated Diffusion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 smtClean="0"/>
              <a:t>Some substances cannot move into a cell via diffusion or osmosis.</a:t>
            </a:r>
            <a:endParaRPr lang="en-CA" b="1" dirty="0" smtClean="0">
              <a:solidFill>
                <a:srgbClr val="FFFF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Facilitated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CA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carrier proteins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move particles 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an 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 of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concentration to an area of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concentration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Facilitated diffusion 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“</a:t>
            </a:r>
            <a:r>
              <a:rPr lang="en-CA" b="1" i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transport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because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added energy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required for it to occur.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 smtClean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 smtClean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7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266" y="0"/>
            <a:ext cx="8424335" cy="44704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Channel proteins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create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pores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(channels) for small H</a:t>
            </a:r>
            <a:r>
              <a:rPr lang="en-CA" baseline="-25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O-soluble particles to move through.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742267" cy="496146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3" y="1168399"/>
            <a:ext cx="6629400" cy="3793067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3101" y="4961466"/>
            <a:ext cx="11493500" cy="189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32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Carrier proteins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attach to </a:t>
            </a:r>
            <a:r>
              <a:rPr lang="en-CA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larger molecules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that are too big to diffuse – protein </a:t>
            </a:r>
            <a:r>
              <a:rPr lang="en-CA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changes shape</a:t>
            </a:r>
            <a:r>
              <a:rPr lang="en-CA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move molecules across the membrane, then it returns to normal.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609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Cell Transportation: Facilitated Diffusion</a:t>
            </a:r>
          </a:p>
        </p:txBody>
      </p:sp>
      <p:pic>
        <p:nvPicPr>
          <p:cNvPr id="4" name="Content Placeholder 3" descr="cell_membra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861646"/>
            <a:ext cx="9636369" cy="5996354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636368" y="671691"/>
            <a:ext cx="25556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http://highered.mcgraw-hill.com/sites/0072495855/student</a:t>
            </a:r>
            <a:r>
              <a:rPr lang="en-CA" sz="3600" b="1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CA" sz="3600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view0/chapter2/animation</a:t>
            </a:r>
            <a:r>
              <a:rPr lang="en-CA" sz="3600" b="1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__</a:t>
            </a:r>
            <a:r>
              <a:rPr lang="en-CA" sz="3600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how</a:t>
            </a:r>
            <a:r>
              <a:rPr lang="en-CA" sz="3600" b="1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CA" sz="3600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facilitated</a:t>
            </a:r>
            <a:r>
              <a:rPr lang="en-CA" sz="3600" b="1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CA" sz="3600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diffusion</a:t>
            </a:r>
            <a:r>
              <a:rPr lang="en-CA" sz="3600" b="1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CA" sz="3600" u="sng">
                <a:solidFill>
                  <a:srgbClr val="0000FF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works.html</a:t>
            </a:r>
            <a:r>
              <a:rPr lang="en-CA" sz="360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612313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dirty="0"/>
              <a:t>Active Transport, Endocytosis and Exocytosis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161543"/>
              </p:ext>
            </p:extLst>
          </p:nvPr>
        </p:nvGraphicFramePr>
        <p:xfrm>
          <a:off x="0" y="984970"/>
          <a:ext cx="12192001" cy="6348027"/>
        </p:xfrm>
        <a:graphic>
          <a:graphicData uri="http://schemas.openxmlformats.org/drawingml/2006/table">
            <a:tbl>
              <a:tblPr firstRow="1" firstCol="1" bandRow="1"/>
              <a:tblGrid>
                <a:gridCol w="3022523">
                  <a:extLst>
                    <a:ext uri="{9D8B030D-6E8A-4147-A177-3AD203B41FA5}">
                      <a16:colId xmlns:a16="http://schemas.microsoft.com/office/drawing/2014/main" val="1060156079"/>
                    </a:ext>
                  </a:extLst>
                </a:gridCol>
                <a:gridCol w="4584739">
                  <a:extLst>
                    <a:ext uri="{9D8B030D-6E8A-4147-A177-3AD203B41FA5}">
                      <a16:colId xmlns:a16="http://schemas.microsoft.com/office/drawing/2014/main" val="3320623120"/>
                    </a:ext>
                  </a:extLst>
                </a:gridCol>
                <a:gridCol w="4584739">
                  <a:extLst>
                    <a:ext uri="{9D8B030D-6E8A-4147-A177-3AD203B41FA5}">
                      <a16:colId xmlns:a16="http://schemas.microsoft.com/office/drawing/2014/main" val="1154103217"/>
                    </a:ext>
                  </a:extLst>
                </a:gridCol>
              </a:tblGrid>
              <a:tr h="1649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 of Transport</a:t>
                      </a:r>
                      <a:endParaRPr lang="en-CA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Passive Transport</a:t>
                      </a:r>
                      <a:endParaRPr lang="en-CA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Active Transport</a:t>
                      </a:r>
                      <a:endParaRPr lang="en-CA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33696"/>
                  </a:ext>
                </a:extLst>
              </a:tr>
              <a:tr h="3523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Gradient</a:t>
                      </a:r>
                      <a:endParaRPr lang="en-CA" sz="3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4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 with the concentration gradient</a:t>
                      </a:r>
                      <a:endParaRPr lang="en-CA" sz="4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4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 </a:t>
                      </a:r>
                      <a:r>
                        <a:rPr lang="en-CA" sz="4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CA" sz="4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LOW CONC.</a:t>
                      </a:r>
                      <a:endParaRPr lang="en-CA" sz="4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4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Works against the concentration gradient</a:t>
                      </a:r>
                      <a:endParaRPr lang="en-CA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4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LOW </a:t>
                      </a:r>
                      <a:r>
                        <a:rPr lang="en-CA" sz="4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CA" sz="4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HIGH CONC.</a:t>
                      </a:r>
                      <a:endParaRPr lang="en-CA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046827"/>
                  </a:ext>
                </a:extLst>
              </a:tr>
              <a:tr h="1174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32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en-CA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4000" b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energy required</a:t>
                      </a:r>
                      <a:endParaRPr lang="en-CA" sz="4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4000" b="1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Requires energy</a:t>
                      </a:r>
                      <a:endParaRPr lang="en-CA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923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306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dirty="0"/>
              <a:t>Active Transport, Endocytosis and Exocytosis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94" y="948267"/>
            <a:ext cx="5068989" cy="590973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source of energy for active transport is known as </a:t>
            </a:r>
            <a:r>
              <a:rPr lang="en-CA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ATP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energy that is produced in the 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mitochondria.</a:t>
            </a:r>
            <a:endParaRPr lang="en-CA" sz="4000" dirty="0"/>
          </a:p>
        </p:txBody>
      </p:sp>
      <p:pic>
        <p:nvPicPr>
          <p:cNvPr id="20482" name="Picture 2" descr="Image result for at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683" y="1727689"/>
            <a:ext cx="6416317" cy="33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5683" y="5240215"/>
            <a:ext cx="6269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u="sng" dirty="0">
                <a:hlinkClick r:id="rId3"/>
              </a:rPr>
              <a:t>http://www.stolaf.edu/people/giannini/flashanimat/transport/secondary%20active%20transport.swf</a:t>
            </a:r>
            <a:r>
              <a:rPr lang="en-C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9722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dirty="0"/>
              <a:t>Active Transport, Endocytosis and Exocytosis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Endocytosis</a:t>
            </a:r>
          </a:p>
          <a:p>
            <a:pPr lvl="1"/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Actively takes particles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cell by forming a vesicle out of cell membrane – Requires energy </a:t>
            </a:r>
          </a:p>
          <a:p>
            <a:pPr lvl="1"/>
            <a:endParaRPr lang="en-CA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CA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CA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CA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087" y="2926778"/>
            <a:ext cx="8257647" cy="39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11143" r="19901" b="9149"/>
          <a:stretch>
            <a:fillRect/>
          </a:stretch>
        </p:blipFill>
        <p:spPr bwMode="auto">
          <a:xfrm>
            <a:off x="2427105" y="212407"/>
            <a:ext cx="7526792" cy="6645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210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dirty="0"/>
              <a:t>Active Transport, Endocytosis and Exocytosis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Exocytosis</a:t>
            </a:r>
          </a:p>
          <a:p>
            <a:pPr lvl="1"/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Actively takes vesicle-bound particles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cell by merging the vesicle with the cell membrane – Requires energy</a:t>
            </a:r>
          </a:p>
          <a:p>
            <a:pPr lvl="1"/>
            <a:endParaRPr lang="en-CA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CA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CA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9108831" y="3499338"/>
            <a:ext cx="28838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u="sng" dirty="0">
                <a:hlinkClick r:id="rId2"/>
              </a:rPr>
              <a:t>http://highered.mcgraw-hill.com/olc/dl/120068/bio02.swf</a:t>
            </a:r>
            <a:r>
              <a:rPr lang="en-CA" sz="40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1" y="3321050"/>
            <a:ext cx="8045940" cy="419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3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93" y="0"/>
            <a:ext cx="11485306" cy="6858000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Phagocytosis – “Cell eating” – large particles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Pinocytosis – “Cell drinking” – liquids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Receptor – Mediated Endocytosis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22530" name="Picture 2" descr="Image result for endocytosis and exocyt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26" y="2072080"/>
            <a:ext cx="9571840" cy="47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152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Summary of Cellular Transportation</a:t>
            </a:r>
          </a:p>
        </p:txBody>
      </p:sp>
      <p:pic>
        <p:nvPicPr>
          <p:cNvPr id="4" name="Content Placeholder 3" descr="http://www.tokresource.org/tok_classes/biobiobio/biomenu/membranes/c8.7x17.transpor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55" y="861646"/>
            <a:ext cx="8656760" cy="5996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07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6" t="9743" r="32584" b="11452"/>
          <a:stretch>
            <a:fillRect/>
          </a:stretch>
        </p:blipFill>
        <p:spPr bwMode="auto">
          <a:xfrm>
            <a:off x="3020104" y="231457"/>
            <a:ext cx="5732010" cy="643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0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dirty="0"/>
              <a:t>The Chemical Composition of Cell Structures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CA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 major elements that make up 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cells. They combined to create four 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major organic compounds: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Lipids (fats)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Carbohydrates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Nucleic </a:t>
            </a:r>
            <a:r>
              <a:rPr lang="en-CA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acids (DNA and RNA)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400" dirty="0"/>
              <a:t>The Chemical Composition of Cell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the other major compound found in all plant and animal cells. </a:t>
            </a:r>
            <a:r>
              <a:rPr lang="en-CA" sz="40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Trace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CA" sz="40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cells include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zinc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manganese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CA" sz="40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  <a:r>
              <a:rPr lang="en-CA" sz="40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67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Cell Membranes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2" y="1122159"/>
            <a:ext cx="11006667" cy="573584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cells have a </a:t>
            </a:r>
            <a:r>
              <a:rPr lang="en-CA" sz="44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selectively permeable cell membrane, </a:t>
            </a:r>
            <a:r>
              <a:rPr lang="en-CA" sz="4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acts as a boundary between the inside and outside of the cell.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4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membrane is important for keeping </a:t>
            </a:r>
            <a:r>
              <a:rPr lang="en-CA" sz="4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substances inside and outside of </a:t>
            </a:r>
            <a:r>
              <a:rPr lang="en-CA" sz="4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44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cell balanced.  </a:t>
            </a:r>
            <a:endParaRPr lang="en-CA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9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Cellular 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cell membrane is considered to be </a:t>
            </a:r>
            <a:r>
              <a:rPr lang="en-CA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selectively permeable (semi-permeable)</a:t>
            </a:r>
            <a:r>
              <a:rPr lang="en-CA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This means that the cell membrane allows certain particles to pass through it, but some particles cannot pass.</a:t>
            </a: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95250"/>
            <a:ext cx="11430000" cy="861645"/>
          </a:xfrm>
        </p:spPr>
        <p:txBody>
          <a:bodyPr>
            <a:normAutofit/>
          </a:bodyPr>
          <a:lstStyle/>
          <a:p>
            <a:r>
              <a:rPr lang="en-CA" sz="4000" dirty="0"/>
              <a:t>Fluid Mosaic Model of the Cell Membrane</a:t>
            </a:r>
          </a:p>
        </p:txBody>
      </p:sp>
      <p:pic>
        <p:nvPicPr>
          <p:cNvPr id="6" name="Picture 5" descr="D:\Unit_1\Chapter_7\Content\Source_Files\07_07PlasmaMembrane_L.jpg">
            <a:extLst>
              <a:ext uri="{FF2B5EF4-FFF2-40B4-BE49-F238E27FC236}">
                <a16:creationId xmlns:a16="http://schemas.microsoft.com/office/drawing/2014/main" id="{0C09E948-A3BF-454A-8558-94718A8F095D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b="3495"/>
          <a:stretch>
            <a:fillRect/>
          </a:stretch>
        </p:blipFill>
        <p:spPr bwMode="auto">
          <a:xfrm>
            <a:off x="0" y="590550"/>
            <a:ext cx="12192000" cy="626745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929267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3484</TotalTime>
  <Words>911</Words>
  <Application>Microsoft Office PowerPoint</Application>
  <PresentationFormat>Widescreen</PresentationFormat>
  <Paragraphs>100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Calibri</vt:lpstr>
      <vt:lpstr>Calibri Light</vt:lpstr>
      <vt:lpstr>Courier New</vt:lpstr>
      <vt:lpstr>Franklin Gothic Book</vt:lpstr>
      <vt:lpstr>Symbol</vt:lpstr>
      <vt:lpstr>Times New Roman</vt:lpstr>
      <vt:lpstr>Wingdings</vt:lpstr>
      <vt:lpstr>Crop</vt:lpstr>
      <vt:lpstr>The Cell Theory</vt:lpstr>
      <vt:lpstr>PowerPoint Presentation</vt:lpstr>
      <vt:lpstr>PowerPoint Presentation</vt:lpstr>
      <vt:lpstr>PowerPoint Presentation</vt:lpstr>
      <vt:lpstr>The Chemical Composition of Cell Structures </vt:lpstr>
      <vt:lpstr>The Chemical Composition of Cell Structures</vt:lpstr>
      <vt:lpstr>Cell Membranes</vt:lpstr>
      <vt:lpstr>Cellular Transportation</vt:lpstr>
      <vt:lpstr>Fluid Mosaic Model of the Cell Membrane</vt:lpstr>
      <vt:lpstr>Fluid Mosaic Model of the Cell</vt:lpstr>
      <vt:lpstr>Fluid Mosaic  Model of the  Cell Membrane</vt:lpstr>
      <vt:lpstr>Fluid Mosaic Model of the Cell Membrane</vt:lpstr>
      <vt:lpstr>PowerPoint Presentation</vt:lpstr>
      <vt:lpstr>PowerPoint Presentation</vt:lpstr>
      <vt:lpstr>PowerPoint Presentation</vt:lpstr>
      <vt:lpstr>Cellular Transportation: Diffusion</vt:lpstr>
      <vt:lpstr>Cellular Transportation: Osmosis</vt:lpstr>
      <vt:lpstr>Cellular Transportation: Osmosis</vt:lpstr>
      <vt:lpstr>How Do We Know Which Direction Water Will Flow?</vt:lpstr>
      <vt:lpstr>PowerPoint Presentation</vt:lpstr>
      <vt:lpstr>PowerPoint Presentation</vt:lpstr>
      <vt:lpstr>PowerPoint Presentation</vt:lpstr>
      <vt:lpstr>PowerPoint Presentation</vt:lpstr>
      <vt:lpstr>Cell Transportation: Facilitated Diffusion</vt:lpstr>
      <vt:lpstr>PowerPoint Presentation</vt:lpstr>
      <vt:lpstr>Cell Transportation: Facilitated Diffusion</vt:lpstr>
      <vt:lpstr>Active Transport, Endocytosis and Exocytosis</vt:lpstr>
      <vt:lpstr>Active Transport, Endocytosis and Exocytosis</vt:lpstr>
      <vt:lpstr>Active Transport, Endocytosis and Exocytosis</vt:lpstr>
      <vt:lpstr>Active Transport, Endocytosis and Exocytosis</vt:lpstr>
      <vt:lpstr>PowerPoint Presentation</vt:lpstr>
      <vt:lpstr>Summary of Cellular Transportation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Alyssa Benard</dc:creator>
  <cp:lastModifiedBy>Jane Palm</cp:lastModifiedBy>
  <cp:revision>94</cp:revision>
  <cp:lastPrinted>2019-05-13T23:27:42Z</cp:lastPrinted>
  <dcterms:created xsi:type="dcterms:W3CDTF">2016-12-06T07:39:04Z</dcterms:created>
  <dcterms:modified xsi:type="dcterms:W3CDTF">2020-02-06T21:44:04Z</dcterms:modified>
</cp:coreProperties>
</file>