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76197" y="2327528"/>
            <a:ext cx="5991605" cy="1031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577464" y="3901820"/>
            <a:ext cx="3989070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39287" y="482930"/>
            <a:ext cx="3265424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4335" y="1462481"/>
            <a:ext cx="5916295" cy="2094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micro.magnet.fsu.edu/cells.html" TargetMode="Externa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ibrary.thinkquest.org/C004535/eukaryotic_cells.html" TargetMode="Externa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84201"/>
            <a:ext cx="8610600" cy="6599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01264" y="1784984"/>
            <a:ext cx="452183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latin typeface="Arial"/>
                <a:cs typeface="Arial"/>
              </a:rPr>
              <a:t>Cell</a:t>
            </a:r>
            <a:r>
              <a:rPr sz="5400" b="1" spc="-40" dirty="0">
                <a:latin typeface="Arial"/>
                <a:cs typeface="Arial"/>
              </a:rPr>
              <a:t> </a:t>
            </a:r>
            <a:r>
              <a:rPr sz="5400" b="1" spc="-5" dirty="0">
                <a:latin typeface="Arial"/>
                <a:cs typeface="Arial"/>
              </a:rPr>
              <a:t>Structure  </a:t>
            </a:r>
            <a:r>
              <a:rPr sz="5400" b="1" dirty="0">
                <a:latin typeface="Arial"/>
                <a:cs typeface="Arial"/>
              </a:rPr>
              <a:t>&amp;</a:t>
            </a:r>
            <a:r>
              <a:rPr sz="5400" b="1" spc="-30" dirty="0">
                <a:latin typeface="Arial"/>
                <a:cs typeface="Arial"/>
              </a:rPr>
              <a:t> </a:t>
            </a:r>
            <a:r>
              <a:rPr sz="5400" b="1" dirty="0">
                <a:latin typeface="Arial"/>
                <a:cs typeface="Arial"/>
              </a:rPr>
              <a:t>Function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6197" y="2327528"/>
            <a:ext cx="598741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5" dirty="0">
                <a:latin typeface="Arial"/>
                <a:cs typeface="Arial"/>
              </a:rPr>
              <a:t>Cell</a:t>
            </a:r>
            <a:r>
              <a:rPr sz="6600" b="1" spc="-40" dirty="0">
                <a:latin typeface="Arial"/>
                <a:cs typeface="Arial"/>
              </a:rPr>
              <a:t> </a:t>
            </a:r>
            <a:r>
              <a:rPr sz="6600" b="1" spc="-5" dirty="0">
                <a:latin typeface="Arial"/>
                <a:cs typeface="Arial"/>
              </a:rPr>
              <a:t>Structures</a:t>
            </a:r>
            <a:endParaRPr sz="6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77464" y="3901820"/>
            <a:ext cx="39878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latin typeface="Arial"/>
                <a:cs typeface="Arial"/>
              </a:rPr>
              <a:t>&amp;</a:t>
            </a:r>
            <a:r>
              <a:rPr sz="5400" b="1" spc="-90" dirty="0">
                <a:latin typeface="Arial"/>
                <a:cs typeface="Arial"/>
              </a:rPr>
              <a:t> </a:t>
            </a:r>
            <a:r>
              <a:rPr sz="5400" b="1" dirty="0">
                <a:latin typeface="Arial"/>
                <a:cs typeface="Arial"/>
              </a:rPr>
              <a:t>Functions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4709" y="482930"/>
            <a:ext cx="23577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Cell</a:t>
            </a:r>
            <a:r>
              <a:rPr b="1" spc="-7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Wall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27575" y="1624329"/>
            <a:ext cx="3696335" cy="3098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762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Found </a:t>
            </a:r>
            <a:r>
              <a:rPr sz="2800" dirty="0">
                <a:latin typeface="Arial"/>
                <a:cs typeface="Arial"/>
              </a:rPr>
              <a:t>outside </a:t>
            </a:r>
            <a:r>
              <a:rPr sz="2800" spc="-5" dirty="0">
                <a:latin typeface="Arial"/>
                <a:cs typeface="Arial"/>
              </a:rPr>
              <a:t>of the  </a:t>
            </a:r>
            <a:r>
              <a:rPr sz="2800" dirty="0">
                <a:latin typeface="Arial"/>
                <a:cs typeface="Arial"/>
              </a:rPr>
              <a:t>cell membrane </a:t>
            </a:r>
            <a:r>
              <a:rPr sz="2800" spc="-5" dirty="0">
                <a:latin typeface="Arial"/>
                <a:cs typeface="Arial"/>
              </a:rPr>
              <a:t>in  </a:t>
            </a:r>
            <a:r>
              <a:rPr sz="2800" dirty="0">
                <a:latin typeface="Arial"/>
                <a:cs typeface="Arial"/>
              </a:rPr>
              <a:t>plant cells </a:t>
            </a:r>
            <a:r>
              <a:rPr sz="2800" spc="-5" dirty="0">
                <a:latin typeface="Arial"/>
                <a:cs typeface="Arial"/>
              </a:rPr>
              <a:t>&amp;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bacteria  only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Contains cellulose  </a:t>
            </a:r>
            <a:r>
              <a:rPr sz="2800" spc="-5" dirty="0">
                <a:latin typeface="Arial"/>
                <a:cs typeface="Arial"/>
              </a:rPr>
              <a:t>that </a:t>
            </a:r>
            <a:r>
              <a:rPr sz="2800" dirty="0">
                <a:latin typeface="Arial"/>
                <a:cs typeface="Arial"/>
              </a:rPr>
              <a:t>provides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support  (rigidity) </a:t>
            </a:r>
            <a:r>
              <a:rPr sz="2800" spc="-5" dirty="0">
                <a:latin typeface="Arial"/>
                <a:cs typeface="Arial"/>
              </a:rPr>
              <a:t>&amp;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protection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1844675"/>
            <a:ext cx="3733800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5598" y="482930"/>
            <a:ext cx="683323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Cell or Plasma</a:t>
            </a:r>
            <a:r>
              <a:rPr b="1" spc="-6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Membrane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98975" y="1776729"/>
            <a:ext cx="4227195" cy="4037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Outer membrane of  cells </a:t>
            </a:r>
            <a:r>
              <a:rPr sz="2800" dirty="0">
                <a:latin typeface="Arial"/>
                <a:cs typeface="Arial"/>
              </a:rPr>
              <a:t>that controls  </a:t>
            </a:r>
            <a:r>
              <a:rPr sz="2800" spc="-5" dirty="0">
                <a:latin typeface="Arial"/>
                <a:cs typeface="Arial"/>
              </a:rPr>
              <a:t>movement of  </a:t>
            </a:r>
            <a:r>
              <a:rPr sz="2800" dirty="0">
                <a:latin typeface="Arial"/>
                <a:cs typeface="Arial"/>
              </a:rPr>
              <a:t>substances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and out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 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 cell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Double </a:t>
            </a:r>
            <a:r>
              <a:rPr sz="2800" dirty="0">
                <a:latin typeface="Arial"/>
                <a:cs typeface="Arial"/>
              </a:rPr>
              <a:t>layer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(bi-layer)</a:t>
            </a:r>
            <a:endParaRPr sz="2800">
              <a:latin typeface="Arial"/>
              <a:cs typeface="Arial"/>
            </a:endParaRPr>
          </a:p>
          <a:p>
            <a:pPr marL="355600" marR="3606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In plants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bacteria,  this </a:t>
            </a:r>
            <a:r>
              <a:rPr sz="2800" spc="-5" dirty="0">
                <a:latin typeface="Arial"/>
                <a:cs typeface="Arial"/>
              </a:rPr>
              <a:t>is within the </a:t>
            </a:r>
            <a:r>
              <a:rPr sz="2800" dirty="0">
                <a:latin typeface="Arial"/>
                <a:cs typeface="Arial"/>
              </a:rPr>
              <a:t>cell  </a:t>
            </a:r>
            <a:r>
              <a:rPr sz="2800" spc="-5" dirty="0">
                <a:latin typeface="Arial"/>
                <a:cs typeface="Arial"/>
              </a:rPr>
              <a:t>wall.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400" y="1920875"/>
            <a:ext cx="38100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1057" y="482930"/>
            <a:ext cx="28860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Cytoplasm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23974"/>
            <a:ext cx="7905115" cy="334264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Gel-like mixture </a:t>
            </a:r>
            <a:r>
              <a:rPr sz="3200" spc="-5" dirty="0">
                <a:latin typeface="Arial"/>
                <a:cs typeface="Arial"/>
              </a:rPr>
              <a:t>inside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cells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Surrounded </a:t>
            </a:r>
            <a:r>
              <a:rPr sz="3200" dirty="0">
                <a:latin typeface="Arial"/>
                <a:cs typeface="Arial"/>
              </a:rPr>
              <a:t>by cell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membrane</a:t>
            </a:r>
            <a:endParaRPr sz="3200">
              <a:latin typeface="Arial"/>
              <a:cs typeface="Arial"/>
            </a:endParaRPr>
          </a:p>
          <a:p>
            <a:pPr marL="355600" marR="38862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Contains cell </a:t>
            </a:r>
            <a:r>
              <a:rPr sz="3200" dirty="0">
                <a:latin typeface="Arial"/>
                <a:cs typeface="Arial"/>
              </a:rPr>
              <a:t>structure </a:t>
            </a:r>
            <a:r>
              <a:rPr sz="3200" spc="-5" dirty="0">
                <a:latin typeface="Arial"/>
                <a:cs typeface="Arial"/>
              </a:rPr>
              <a:t>that </a:t>
            </a:r>
            <a:r>
              <a:rPr sz="3200" dirty="0">
                <a:latin typeface="Arial"/>
                <a:cs typeface="Arial"/>
              </a:rPr>
              <a:t>carry </a:t>
            </a:r>
            <a:r>
              <a:rPr sz="3200" spc="-5" dirty="0">
                <a:latin typeface="Arial"/>
                <a:cs typeface="Arial"/>
              </a:rPr>
              <a:t>out  </a:t>
            </a:r>
            <a:r>
              <a:rPr sz="3200" dirty="0">
                <a:latin typeface="Arial"/>
                <a:cs typeface="Arial"/>
              </a:rPr>
              <a:t>specific jobs </a:t>
            </a:r>
            <a:r>
              <a:rPr sz="3200" spc="-5" dirty="0">
                <a:latin typeface="Arial"/>
                <a:cs typeface="Arial"/>
              </a:rPr>
              <a:t>ex. Mitochondrion,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nucleus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Provides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medium for chemical reactions  </a:t>
            </a:r>
            <a:r>
              <a:rPr sz="3200" dirty="0">
                <a:latin typeface="Arial"/>
                <a:cs typeface="Arial"/>
              </a:rPr>
              <a:t>to take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place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79470" y="482930"/>
            <a:ext cx="23869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Nucle</a:t>
            </a:r>
            <a:r>
              <a:rPr b="1" spc="-15" dirty="0">
                <a:latin typeface="Arial"/>
                <a:cs typeface="Arial"/>
              </a:rPr>
              <a:t>o</a:t>
            </a:r>
            <a:r>
              <a:rPr b="1" dirty="0">
                <a:latin typeface="Arial"/>
                <a:cs typeface="Arial"/>
              </a:rPr>
              <a:t>id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1600136"/>
            <a:ext cx="4038600" cy="45260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27575" y="1538373"/>
            <a:ext cx="3714115" cy="50622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prokaryotes.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Region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the  cytoplasm where  chromosomal </a:t>
            </a:r>
            <a:r>
              <a:rPr sz="2800" spc="-5" dirty="0">
                <a:latin typeface="Arial"/>
                <a:cs typeface="Arial"/>
              </a:rPr>
              <a:t>DNA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  </a:t>
            </a:r>
            <a:r>
              <a:rPr sz="2800" dirty="0">
                <a:latin typeface="Arial"/>
                <a:cs typeface="Arial"/>
              </a:rPr>
              <a:t>located.</a:t>
            </a:r>
            <a:endParaRPr sz="2800">
              <a:latin typeface="Arial"/>
              <a:cs typeface="Arial"/>
            </a:endParaRPr>
          </a:p>
          <a:p>
            <a:pPr marL="355600" marR="697865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Singular,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circular  chromosome.</a:t>
            </a:r>
            <a:endParaRPr sz="2800">
              <a:latin typeface="Arial"/>
              <a:cs typeface="Arial"/>
            </a:endParaRPr>
          </a:p>
          <a:p>
            <a:pPr marL="355600" marR="65405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Smaller circles </a:t>
            </a:r>
            <a:r>
              <a:rPr sz="2800" spc="-5" dirty="0">
                <a:latin typeface="Arial"/>
                <a:cs typeface="Arial"/>
              </a:rPr>
              <a:t>of  DNA </a:t>
            </a:r>
            <a:r>
              <a:rPr sz="2800" dirty="0">
                <a:latin typeface="Arial"/>
                <a:cs typeface="Arial"/>
              </a:rPr>
              <a:t>called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plasmids  are also located </a:t>
            </a:r>
            <a:r>
              <a:rPr sz="2800" spc="-5" dirty="0">
                <a:latin typeface="Arial"/>
                <a:cs typeface="Arial"/>
              </a:rPr>
              <a:t>in  </a:t>
            </a:r>
            <a:r>
              <a:rPr sz="2800" dirty="0">
                <a:latin typeface="Arial"/>
                <a:cs typeface="Arial"/>
              </a:rPr>
              <a:t>cytoplasm.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53333" y="482930"/>
            <a:ext cx="30416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Ribosomes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24329"/>
            <a:ext cx="3393440" cy="3610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6319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Each </a:t>
            </a:r>
            <a:r>
              <a:rPr sz="2800" dirty="0">
                <a:latin typeface="Arial"/>
                <a:cs typeface="Arial"/>
              </a:rPr>
              <a:t>cell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contains  </a:t>
            </a:r>
            <a:r>
              <a:rPr sz="2800" dirty="0">
                <a:latin typeface="Arial"/>
                <a:cs typeface="Arial"/>
              </a:rPr>
              <a:t>thousands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Make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proteins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Found on  </a:t>
            </a:r>
            <a:r>
              <a:rPr sz="2800" dirty="0">
                <a:latin typeface="Arial"/>
                <a:cs typeface="Arial"/>
              </a:rPr>
              <a:t>endoplasmic  </a:t>
            </a:r>
            <a:r>
              <a:rPr sz="2800" spc="-5" dirty="0">
                <a:latin typeface="Arial"/>
                <a:cs typeface="Arial"/>
              </a:rPr>
              <a:t>reticulum &amp; floating  </a:t>
            </a:r>
            <a:r>
              <a:rPr sz="2800" dirty="0">
                <a:latin typeface="Arial"/>
                <a:cs typeface="Arial"/>
              </a:rPr>
              <a:t>throughout the cell  cytoplasm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48200" y="1844675"/>
            <a:ext cx="4191000" cy="419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16529" y="2374772"/>
            <a:ext cx="37096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/>
              <a:t>Organelles</a:t>
            </a:r>
            <a:endParaRPr sz="6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48634" y="482930"/>
            <a:ext cx="20478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Nuc</a:t>
            </a:r>
            <a:r>
              <a:rPr spc="5" dirty="0"/>
              <a:t>l</a:t>
            </a:r>
            <a:r>
              <a:rPr dirty="0"/>
              <a:t>eus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1600263"/>
            <a:ext cx="4038600" cy="4525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27575" y="1538373"/>
            <a:ext cx="3875404" cy="378206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“Control center”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Directs cell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activities</a:t>
            </a:r>
            <a:endParaRPr sz="2800">
              <a:latin typeface="Arial"/>
              <a:cs typeface="Arial"/>
            </a:endParaRPr>
          </a:p>
          <a:p>
            <a:pPr marL="355600" marR="26416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Contains the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genetic  material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(DNA)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Separated from  cytoplasm by nuclear  </a:t>
            </a:r>
            <a:r>
              <a:rPr sz="2800" spc="-5" dirty="0">
                <a:latin typeface="Arial"/>
                <a:cs typeface="Arial"/>
              </a:rPr>
              <a:t>membrane </a:t>
            </a:r>
            <a:r>
              <a:rPr sz="2800" dirty="0">
                <a:latin typeface="Arial"/>
                <a:cs typeface="Arial"/>
              </a:rPr>
              <a:t>(or nuclear  envelope).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7780" y="482930"/>
            <a:ext cx="50304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Nuclear</a:t>
            </a:r>
            <a:r>
              <a:rPr b="1" spc="-7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Membrane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24329"/>
            <a:ext cx="3810635" cy="3610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2352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Surrounds nucleus,  </a:t>
            </a:r>
            <a:r>
              <a:rPr sz="2800" dirty="0">
                <a:latin typeface="Arial"/>
                <a:cs typeface="Arial"/>
              </a:rPr>
              <a:t>separates </a:t>
            </a:r>
            <a:r>
              <a:rPr sz="2800" spc="-5" dirty="0">
                <a:latin typeface="Arial"/>
                <a:cs typeface="Arial"/>
              </a:rPr>
              <a:t>DNA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from  cytoplasm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Made of two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layers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Openings </a:t>
            </a:r>
            <a:r>
              <a:rPr sz="2800" dirty="0">
                <a:latin typeface="Arial"/>
                <a:cs typeface="Arial"/>
              </a:rPr>
              <a:t>called  </a:t>
            </a:r>
            <a:r>
              <a:rPr sz="2800" spc="-5" dirty="0">
                <a:latin typeface="Arial"/>
                <a:cs typeface="Arial"/>
              </a:rPr>
              <a:t>pores allow some  materials to enter </a:t>
            </a:r>
            <a:r>
              <a:rPr sz="2800" dirty="0">
                <a:latin typeface="Arial"/>
                <a:cs typeface="Arial"/>
              </a:rPr>
              <a:t>and  </a:t>
            </a:r>
            <a:r>
              <a:rPr sz="2800" spc="-5" dirty="0">
                <a:latin typeface="Arial"/>
                <a:cs typeface="Arial"/>
              </a:rPr>
              <a:t>leave </a:t>
            </a:r>
            <a:r>
              <a:rPr sz="2800" dirty="0">
                <a:latin typeface="Arial"/>
                <a:cs typeface="Arial"/>
              </a:rPr>
              <a:t>nucleus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05400" y="1447800"/>
            <a:ext cx="3581400" cy="358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1538" y="482930"/>
            <a:ext cx="28232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Chromatin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27575" y="1538373"/>
            <a:ext cx="3497579" cy="420878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nucleus</a:t>
            </a:r>
            <a:endParaRPr sz="2800">
              <a:latin typeface="Arial"/>
              <a:cs typeface="Arial"/>
            </a:endParaRPr>
          </a:p>
          <a:p>
            <a:pPr marL="355600" marR="240029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Genetic material  </a:t>
            </a:r>
            <a:r>
              <a:rPr sz="2800" spc="-5" dirty="0">
                <a:latin typeface="Arial"/>
                <a:cs typeface="Arial"/>
              </a:rPr>
              <a:t>(DNA) of </a:t>
            </a:r>
            <a:r>
              <a:rPr sz="2800" dirty="0">
                <a:latin typeface="Arial"/>
                <a:cs typeface="Arial"/>
              </a:rPr>
              <a:t>cell in </a:t>
            </a:r>
            <a:r>
              <a:rPr sz="2800" spc="-5" dirty="0">
                <a:latin typeface="Arial"/>
                <a:cs typeface="Arial"/>
              </a:rPr>
              <a:t>its  </a:t>
            </a:r>
            <a:r>
              <a:rPr sz="2800" dirty="0">
                <a:latin typeface="Arial"/>
                <a:cs typeface="Arial"/>
              </a:rPr>
              <a:t>non-dividing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state.</a:t>
            </a:r>
            <a:endParaRPr sz="2800">
              <a:latin typeface="Arial"/>
              <a:cs typeface="Arial"/>
            </a:endParaRPr>
          </a:p>
          <a:p>
            <a:pPr marL="355600" marR="898525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Ie. Uncoiled  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Contain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instructions  for traits </a:t>
            </a:r>
            <a:r>
              <a:rPr sz="2800" spc="-5" dirty="0">
                <a:latin typeface="Arial"/>
                <a:cs typeface="Arial"/>
              </a:rPr>
              <a:t>&amp;  </a:t>
            </a:r>
            <a:r>
              <a:rPr sz="2800" dirty="0">
                <a:latin typeface="Arial"/>
                <a:cs typeface="Arial"/>
              </a:rPr>
              <a:t>characteristics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400" y="1905000"/>
            <a:ext cx="3939540" cy="1790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5733" y="762381"/>
            <a:ext cx="22015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The</a:t>
            </a:r>
            <a:r>
              <a:rPr b="1" spc="-8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Cell</a:t>
            </a:r>
          </a:p>
        </p:txBody>
      </p:sp>
      <p:sp>
        <p:nvSpPr>
          <p:cNvPr id="4" name="object 4"/>
          <p:cNvSpPr/>
          <p:nvPr/>
        </p:nvSpPr>
        <p:spPr>
          <a:xfrm>
            <a:off x="653351" y="3025901"/>
            <a:ext cx="1008062" cy="161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42886" y="2848991"/>
            <a:ext cx="1346707" cy="13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78525" y="5230736"/>
            <a:ext cx="1336675" cy="1243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22171" y="3199002"/>
            <a:ext cx="1811020" cy="633730"/>
          </a:xfrm>
          <a:custGeom>
            <a:avLst/>
            <a:gdLst/>
            <a:ahLst/>
            <a:cxnLst/>
            <a:rect l="l" t="t" r="r" b="b"/>
            <a:pathLst>
              <a:path w="1811020" h="633729">
                <a:moveTo>
                  <a:pt x="1810512" y="527812"/>
                </a:moveTo>
                <a:lnTo>
                  <a:pt x="400811" y="527812"/>
                </a:lnTo>
                <a:lnTo>
                  <a:pt x="409104" y="568894"/>
                </a:lnTo>
                <a:lnTo>
                  <a:pt x="431720" y="602440"/>
                </a:lnTo>
                <a:lnTo>
                  <a:pt x="465266" y="625056"/>
                </a:lnTo>
                <a:lnTo>
                  <a:pt x="506348" y="633349"/>
                </a:lnTo>
                <a:lnTo>
                  <a:pt x="1704975" y="633349"/>
                </a:lnTo>
                <a:lnTo>
                  <a:pt x="1746057" y="625056"/>
                </a:lnTo>
                <a:lnTo>
                  <a:pt x="1779603" y="602440"/>
                </a:lnTo>
                <a:lnTo>
                  <a:pt x="1802219" y="568894"/>
                </a:lnTo>
                <a:lnTo>
                  <a:pt x="1810512" y="527812"/>
                </a:lnTo>
                <a:close/>
              </a:path>
              <a:path w="1811020" h="633729">
                <a:moveTo>
                  <a:pt x="1704975" y="0"/>
                </a:moveTo>
                <a:lnTo>
                  <a:pt x="506348" y="0"/>
                </a:lnTo>
                <a:lnTo>
                  <a:pt x="465266" y="8292"/>
                </a:lnTo>
                <a:lnTo>
                  <a:pt x="431720" y="30908"/>
                </a:lnTo>
                <a:lnTo>
                  <a:pt x="409104" y="64454"/>
                </a:lnTo>
                <a:lnTo>
                  <a:pt x="400811" y="105537"/>
                </a:lnTo>
                <a:lnTo>
                  <a:pt x="400811" y="369443"/>
                </a:lnTo>
                <a:lnTo>
                  <a:pt x="0" y="541020"/>
                </a:lnTo>
                <a:lnTo>
                  <a:pt x="400811" y="527812"/>
                </a:lnTo>
                <a:lnTo>
                  <a:pt x="1810512" y="527812"/>
                </a:lnTo>
                <a:lnTo>
                  <a:pt x="1810512" y="105537"/>
                </a:lnTo>
                <a:lnTo>
                  <a:pt x="1802219" y="64454"/>
                </a:lnTo>
                <a:lnTo>
                  <a:pt x="1779603" y="30908"/>
                </a:lnTo>
                <a:lnTo>
                  <a:pt x="1746057" y="8292"/>
                </a:lnTo>
                <a:lnTo>
                  <a:pt x="1704975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2171" y="3199002"/>
            <a:ext cx="1811020" cy="633730"/>
          </a:xfrm>
          <a:custGeom>
            <a:avLst/>
            <a:gdLst/>
            <a:ahLst/>
            <a:cxnLst/>
            <a:rect l="l" t="t" r="r" b="b"/>
            <a:pathLst>
              <a:path w="1811020" h="633729">
                <a:moveTo>
                  <a:pt x="400811" y="105537"/>
                </a:moveTo>
                <a:lnTo>
                  <a:pt x="409104" y="64454"/>
                </a:lnTo>
                <a:lnTo>
                  <a:pt x="431720" y="30908"/>
                </a:lnTo>
                <a:lnTo>
                  <a:pt x="465266" y="8292"/>
                </a:lnTo>
                <a:lnTo>
                  <a:pt x="506348" y="0"/>
                </a:lnTo>
                <a:lnTo>
                  <a:pt x="635761" y="0"/>
                </a:lnTo>
                <a:lnTo>
                  <a:pt x="988186" y="0"/>
                </a:lnTo>
                <a:lnTo>
                  <a:pt x="1704975" y="0"/>
                </a:lnTo>
                <a:lnTo>
                  <a:pt x="1746057" y="8292"/>
                </a:lnTo>
                <a:lnTo>
                  <a:pt x="1779603" y="30908"/>
                </a:lnTo>
                <a:lnTo>
                  <a:pt x="1802219" y="64454"/>
                </a:lnTo>
                <a:lnTo>
                  <a:pt x="1810512" y="105537"/>
                </a:lnTo>
                <a:lnTo>
                  <a:pt x="1810512" y="369443"/>
                </a:lnTo>
                <a:lnTo>
                  <a:pt x="1810512" y="527812"/>
                </a:lnTo>
                <a:lnTo>
                  <a:pt x="1802219" y="568894"/>
                </a:lnTo>
                <a:lnTo>
                  <a:pt x="1779603" y="602440"/>
                </a:lnTo>
                <a:lnTo>
                  <a:pt x="1746057" y="625056"/>
                </a:lnTo>
                <a:lnTo>
                  <a:pt x="1704975" y="633349"/>
                </a:lnTo>
                <a:lnTo>
                  <a:pt x="988186" y="633349"/>
                </a:lnTo>
                <a:lnTo>
                  <a:pt x="635761" y="633349"/>
                </a:lnTo>
                <a:lnTo>
                  <a:pt x="506348" y="633349"/>
                </a:lnTo>
                <a:lnTo>
                  <a:pt x="465266" y="625056"/>
                </a:lnTo>
                <a:lnTo>
                  <a:pt x="431720" y="602440"/>
                </a:lnTo>
                <a:lnTo>
                  <a:pt x="409104" y="568894"/>
                </a:lnTo>
                <a:lnTo>
                  <a:pt x="400811" y="527812"/>
                </a:lnTo>
                <a:lnTo>
                  <a:pt x="0" y="541020"/>
                </a:lnTo>
                <a:lnTo>
                  <a:pt x="400811" y="369443"/>
                </a:lnTo>
                <a:lnTo>
                  <a:pt x="400811" y="10553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SzPct val="97142"/>
              <a:buChar char="•"/>
              <a:tabLst>
                <a:tab pos="16954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</a:rPr>
              <a:t>A cell is</a:t>
            </a:r>
            <a:r>
              <a:rPr dirty="0"/>
              <a:t> the smallest </a:t>
            </a:r>
            <a:r>
              <a:rPr spc="-5" dirty="0"/>
              <a:t>unit</a:t>
            </a:r>
            <a:r>
              <a:rPr spc="-55" dirty="0"/>
              <a:t> </a:t>
            </a:r>
            <a:r>
              <a:rPr spc="-5" dirty="0"/>
              <a:t>that  </a:t>
            </a:r>
            <a:r>
              <a:rPr dirty="0"/>
              <a:t>is </a:t>
            </a:r>
            <a:r>
              <a:rPr spc="-5" dirty="0"/>
              <a:t>capable </a:t>
            </a:r>
            <a:r>
              <a:rPr dirty="0"/>
              <a:t>of performing life  functions.</a:t>
            </a:r>
          </a:p>
          <a:p>
            <a:pPr marL="638175">
              <a:lnSpc>
                <a:spcPct val="100000"/>
              </a:lnSpc>
              <a:spcBef>
                <a:spcPts val="1530"/>
              </a:spcBef>
            </a:pPr>
            <a:r>
              <a:rPr sz="1800" spc="-5" dirty="0"/>
              <a:t>Amoeba</a:t>
            </a:r>
            <a:endParaRPr sz="1800"/>
          </a:p>
        </p:txBody>
      </p:sp>
      <p:sp>
        <p:nvSpPr>
          <p:cNvPr id="10" name="object 10"/>
          <p:cNvSpPr txBox="1"/>
          <p:nvPr/>
        </p:nvSpPr>
        <p:spPr>
          <a:xfrm>
            <a:off x="2322322" y="3531870"/>
            <a:ext cx="812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Prot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83225" y="3377184"/>
            <a:ext cx="1457325" cy="723900"/>
          </a:xfrm>
          <a:custGeom>
            <a:avLst/>
            <a:gdLst/>
            <a:ahLst/>
            <a:cxnLst/>
            <a:rect l="l" t="t" r="r" b="b"/>
            <a:pathLst>
              <a:path w="1457325" h="723900">
                <a:moveTo>
                  <a:pt x="871474" y="8889"/>
                </a:moveTo>
                <a:lnTo>
                  <a:pt x="119125" y="8889"/>
                </a:lnTo>
                <a:lnTo>
                  <a:pt x="72759" y="18252"/>
                </a:lnTo>
                <a:lnTo>
                  <a:pt x="34893" y="43783"/>
                </a:lnTo>
                <a:lnTo>
                  <a:pt x="9362" y="81649"/>
                </a:lnTo>
                <a:lnTo>
                  <a:pt x="0" y="128015"/>
                </a:lnTo>
                <a:lnTo>
                  <a:pt x="0" y="604392"/>
                </a:lnTo>
                <a:lnTo>
                  <a:pt x="9362" y="650759"/>
                </a:lnTo>
                <a:lnTo>
                  <a:pt x="34893" y="688625"/>
                </a:lnTo>
                <a:lnTo>
                  <a:pt x="72759" y="714156"/>
                </a:lnTo>
                <a:lnTo>
                  <a:pt x="119125" y="723518"/>
                </a:lnTo>
                <a:lnTo>
                  <a:pt x="871474" y="723518"/>
                </a:lnTo>
                <a:lnTo>
                  <a:pt x="917840" y="714156"/>
                </a:lnTo>
                <a:lnTo>
                  <a:pt x="955706" y="688625"/>
                </a:lnTo>
                <a:lnTo>
                  <a:pt x="981237" y="650759"/>
                </a:lnTo>
                <a:lnTo>
                  <a:pt x="990600" y="604392"/>
                </a:lnTo>
                <a:lnTo>
                  <a:pt x="990600" y="306577"/>
                </a:lnTo>
                <a:lnTo>
                  <a:pt x="1262437" y="128015"/>
                </a:lnTo>
                <a:lnTo>
                  <a:pt x="990600" y="128015"/>
                </a:lnTo>
                <a:lnTo>
                  <a:pt x="981237" y="81649"/>
                </a:lnTo>
                <a:lnTo>
                  <a:pt x="955706" y="43783"/>
                </a:lnTo>
                <a:lnTo>
                  <a:pt x="917840" y="18252"/>
                </a:lnTo>
                <a:lnTo>
                  <a:pt x="871474" y="8889"/>
                </a:lnTo>
                <a:close/>
              </a:path>
              <a:path w="1457325" h="723900">
                <a:moveTo>
                  <a:pt x="1457325" y="0"/>
                </a:moveTo>
                <a:lnTo>
                  <a:pt x="990600" y="128015"/>
                </a:lnTo>
                <a:lnTo>
                  <a:pt x="1262437" y="128015"/>
                </a:lnTo>
                <a:lnTo>
                  <a:pt x="1457325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83225" y="3377184"/>
            <a:ext cx="1457325" cy="723900"/>
          </a:xfrm>
          <a:custGeom>
            <a:avLst/>
            <a:gdLst/>
            <a:ahLst/>
            <a:cxnLst/>
            <a:rect l="l" t="t" r="r" b="b"/>
            <a:pathLst>
              <a:path w="1457325" h="723900">
                <a:moveTo>
                  <a:pt x="0" y="128015"/>
                </a:moveTo>
                <a:lnTo>
                  <a:pt x="9362" y="81649"/>
                </a:lnTo>
                <a:lnTo>
                  <a:pt x="34893" y="43783"/>
                </a:lnTo>
                <a:lnTo>
                  <a:pt x="72759" y="18252"/>
                </a:lnTo>
                <a:lnTo>
                  <a:pt x="119125" y="8889"/>
                </a:lnTo>
                <a:lnTo>
                  <a:pt x="577850" y="8889"/>
                </a:lnTo>
                <a:lnTo>
                  <a:pt x="825500" y="8889"/>
                </a:lnTo>
                <a:lnTo>
                  <a:pt x="871474" y="8889"/>
                </a:lnTo>
                <a:lnTo>
                  <a:pt x="917840" y="18252"/>
                </a:lnTo>
                <a:lnTo>
                  <a:pt x="955706" y="43783"/>
                </a:lnTo>
                <a:lnTo>
                  <a:pt x="981237" y="81649"/>
                </a:lnTo>
                <a:lnTo>
                  <a:pt x="990600" y="128015"/>
                </a:lnTo>
                <a:lnTo>
                  <a:pt x="1457325" y="0"/>
                </a:lnTo>
                <a:lnTo>
                  <a:pt x="990600" y="306577"/>
                </a:lnTo>
                <a:lnTo>
                  <a:pt x="990600" y="604392"/>
                </a:lnTo>
                <a:lnTo>
                  <a:pt x="981237" y="650759"/>
                </a:lnTo>
                <a:lnTo>
                  <a:pt x="955706" y="688625"/>
                </a:lnTo>
                <a:lnTo>
                  <a:pt x="917840" y="714156"/>
                </a:lnTo>
                <a:lnTo>
                  <a:pt x="871474" y="723518"/>
                </a:lnTo>
                <a:lnTo>
                  <a:pt x="825500" y="723518"/>
                </a:lnTo>
                <a:lnTo>
                  <a:pt x="577850" y="723518"/>
                </a:lnTo>
                <a:lnTo>
                  <a:pt x="119125" y="723518"/>
                </a:lnTo>
                <a:lnTo>
                  <a:pt x="72759" y="714156"/>
                </a:lnTo>
                <a:lnTo>
                  <a:pt x="34893" y="688625"/>
                </a:lnTo>
                <a:lnTo>
                  <a:pt x="9362" y="650759"/>
                </a:lnTo>
                <a:lnTo>
                  <a:pt x="0" y="604392"/>
                </a:lnTo>
                <a:lnTo>
                  <a:pt x="0" y="306577"/>
                </a:lnTo>
                <a:lnTo>
                  <a:pt x="0" y="12801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698997" y="3448557"/>
            <a:ext cx="559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Pl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nt  Stem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27722" y="4228972"/>
            <a:ext cx="1378585" cy="937260"/>
          </a:xfrm>
          <a:custGeom>
            <a:avLst/>
            <a:gdLst/>
            <a:ahLst/>
            <a:cxnLst/>
            <a:rect l="l" t="t" r="r" b="b"/>
            <a:pathLst>
              <a:path w="1378584" h="937260">
                <a:moveTo>
                  <a:pt x="1235455" y="0"/>
                </a:moveTo>
                <a:lnTo>
                  <a:pt x="339598" y="0"/>
                </a:lnTo>
                <a:lnTo>
                  <a:pt x="294529" y="7273"/>
                </a:lnTo>
                <a:lnTo>
                  <a:pt x="255379" y="27525"/>
                </a:lnTo>
                <a:lnTo>
                  <a:pt x="224502" y="58402"/>
                </a:lnTo>
                <a:lnTo>
                  <a:pt x="204250" y="97552"/>
                </a:lnTo>
                <a:lnTo>
                  <a:pt x="196976" y="142620"/>
                </a:lnTo>
                <a:lnTo>
                  <a:pt x="196976" y="499237"/>
                </a:lnTo>
                <a:lnTo>
                  <a:pt x="0" y="936751"/>
                </a:lnTo>
                <a:lnTo>
                  <a:pt x="196976" y="713232"/>
                </a:lnTo>
                <a:lnTo>
                  <a:pt x="1378077" y="713232"/>
                </a:lnTo>
                <a:lnTo>
                  <a:pt x="1378077" y="142620"/>
                </a:lnTo>
                <a:lnTo>
                  <a:pt x="1370803" y="97552"/>
                </a:lnTo>
                <a:lnTo>
                  <a:pt x="1350551" y="58402"/>
                </a:lnTo>
                <a:lnTo>
                  <a:pt x="1319674" y="27525"/>
                </a:lnTo>
                <a:lnTo>
                  <a:pt x="1280524" y="7273"/>
                </a:lnTo>
                <a:lnTo>
                  <a:pt x="1235455" y="0"/>
                </a:lnTo>
                <a:close/>
              </a:path>
              <a:path w="1378584" h="937260">
                <a:moveTo>
                  <a:pt x="1378077" y="713232"/>
                </a:moveTo>
                <a:lnTo>
                  <a:pt x="196976" y="713232"/>
                </a:lnTo>
                <a:lnTo>
                  <a:pt x="204250" y="758300"/>
                </a:lnTo>
                <a:lnTo>
                  <a:pt x="224502" y="797450"/>
                </a:lnTo>
                <a:lnTo>
                  <a:pt x="255379" y="828327"/>
                </a:lnTo>
                <a:lnTo>
                  <a:pt x="294529" y="848579"/>
                </a:lnTo>
                <a:lnTo>
                  <a:pt x="339598" y="855852"/>
                </a:lnTo>
                <a:lnTo>
                  <a:pt x="1235455" y="855852"/>
                </a:lnTo>
                <a:lnTo>
                  <a:pt x="1280524" y="848579"/>
                </a:lnTo>
                <a:lnTo>
                  <a:pt x="1319674" y="828327"/>
                </a:lnTo>
                <a:lnTo>
                  <a:pt x="1350551" y="797450"/>
                </a:lnTo>
                <a:lnTo>
                  <a:pt x="1370803" y="758300"/>
                </a:lnTo>
                <a:lnTo>
                  <a:pt x="1378077" y="713232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27722" y="4228972"/>
            <a:ext cx="1378585" cy="937260"/>
          </a:xfrm>
          <a:custGeom>
            <a:avLst/>
            <a:gdLst/>
            <a:ahLst/>
            <a:cxnLst/>
            <a:rect l="l" t="t" r="r" b="b"/>
            <a:pathLst>
              <a:path w="1378584" h="937260">
                <a:moveTo>
                  <a:pt x="196976" y="142620"/>
                </a:moveTo>
                <a:lnTo>
                  <a:pt x="204250" y="97552"/>
                </a:lnTo>
                <a:lnTo>
                  <a:pt x="224502" y="58402"/>
                </a:lnTo>
                <a:lnTo>
                  <a:pt x="255379" y="27525"/>
                </a:lnTo>
                <a:lnTo>
                  <a:pt x="294529" y="7273"/>
                </a:lnTo>
                <a:lnTo>
                  <a:pt x="339598" y="0"/>
                </a:lnTo>
                <a:lnTo>
                  <a:pt x="393826" y="0"/>
                </a:lnTo>
                <a:lnTo>
                  <a:pt x="689101" y="0"/>
                </a:lnTo>
                <a:lnTo>
                  <a:pt x="1235455" y="0"/>
                </a:lnTo>
                <a:lnTo>
                  <a:pt x="1280524" y="7273"/>
                </a:lnTo>
                <a:lnTo>
                  <a:pt x="1319674" y="27525"/>
                </a:lnTo>
                <a:lnTo>
                  <a:pt x="1350551" y="58402"/>
                </a:lnTo>
                <a:lnTo>
                  <a:pt x="1370803" y="97552"/>
                </a:lnTo>
                <a:lnTo>
                  <a:pt x="1378077" y="142620"/>
                </a:lnTo>
                <a:lnTo>
                  <a:pt x="1378077" y="499237"/>
                </a:lnTo>
                <a:lnTo>
                  <a:pt x="1378077" y="713232"/>
                </a:lnTo>
                <a:lnTo>
                  <a:pt x="1370803" y="758300"/>
                </a:lnTo>
                <a:lnTo>
                  <a:pt x="1350551" y="797450"/>
                </a:lnTo>
                <a:lnTo>
                  <a:pt x="1319674" y="828327"/>
                </a:lnTo>
                <a:lnTo>
                  <a:pt x="1280524" y="848579"/>
                </a:lnTo>
                <a:lnTo>
                  <a:pt x="1235455" y="855852"/>
                </a:lnTo>
                <a:lnTo>
                  <a:pt x="689101" y="855852"/>
                </a:lnTo>
                <a:lnTo>
                  <a:pt x="393826" y="855852"/>
                </a:lnTo>
                <a:lnTo>
                  <a:pt x="339598" y="855852"/>
                </a:lnTo>
                <a:lnTo>
                  <a:pt x="294529" y="848579"/>
                </a:lnTo>
                <a:lnTo>
                  <a:pt x="255379" y="828327"/>
                </a:lnTo>
                <a:lnTo>
                  <a:pt x="224502" y="797450"/>
                </a:lnTo>
                <a:lnTo>
                  <a:pt x="204250" y="758300"/>
                </a:lnTo>
                <a:lnTo>
                  <a:pt x="196976" y="713232"/>
                </a:lnTo>
                <a:lnTo>
                  <a:pt x="0" y="936751"/>
                </a:lnTo>
                <a:lnTo>
                  <a:pt x="196976" y="499237"/>
                </a:lnTo>
                <a:lnTo>
                  <a:pt x="196976" y="1426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412481" y="4298695"/>
            <a:ext cx="6089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Red  Bl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od  Cell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57389" y="5084813"/>
            <a:ext cx="1120559" cy="15349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51836" y="5143372"/>
            <a:ext cx="1558290" cy="906144"/>
          </a:xfrm>
          <a:custGeom>
            <a:avLst/>
            <a:gdLst/>
            <a:ahLst/>
            <a:cxnLst/>
            <a:rect l="l" t="t" r="r" b="b"/>
            <a:pathLst>
              <a:path w="1558289" h="906145">
                <a:moveTo>
                  <a:pt x="1440052" y="0"/>
                </a:moveTo>
                <a:lnTo>
                  <a:pt x="685673" y="0"/>
                </a:lnTo>
                <a:lnTo>
                  <a:pt x="639732" y="9292"/>
                </a:lnTo>
                <a:lnTo>
                  <a:pt x="602186" y="34623"/>
                </a:lnTo>
                <a:lnTo>
                  <a:pt x="576855" y="72169"/>
                </a:lnTo>
                <a:lnTo>
                  <a:pt x="567563" y="118109"/>
                </a:lnTo>
                <a:lnTo>
                  <a:pt x="567563" y="413511"/>
                </a:lnTo>
                <a:lnTo>
                  <a:pt x="0" y="905827"/>
                </a:lnTo>
                <a:lnTo>
                  <a:pt x="567563" y="590753"/>
                </a:lnTo>
                <a:lnTo>
                  <a:pt x="1558163" y="590753"/>
                </a:lnTo>
                <a:lnTo>
                  <a:pt x="1558163" y="118109"/>
                </a:lnTo>
                <a:lnTo>
                  <a:pt x="1548870" y="72169"/>
                </a:lnTo>
                <a:lnTo>
                  <a:pt x="1523539" y="34623"/>
                </a:lnTo>
                <a:lnTo>
                  <a:pt x="1485993" y="9292"/>
                </a:lnTo>
                <a:lnTo>
                  <a:pt x="1440052" y="0"/>
                </a:lnTo>
                <a:close/>
              </a:path>
              <a:path w="1558289" h="906145">
                <a:moveTo>
                  <a:pt x="1558163" y="590753"/>
                </a:moveTo>
                <a:lnTo>
                  <a:pt x="567563" y="590753"/>
                </a:lnTo>
                <a:lnTo>
                  <a:pt x="576855" y="636742"/>
                </a:lnTo>
                <a:lnTo>
                  <a:pt x="602186" y="674296"/>
                </a:lnTo>
                <a:lnTo>
                  <a:pt x="639732" y="699616"/>
                </a:lnTo>
                <a:lnTo>
                  <a:pt x="685673" y="708901"/>
                </a:lnTo>
                <a:lnTo>
                  <a:pt x="1440052" y="708901"/>
                </a:lnTo>
                <a:lnTo>
                  <a:pt x="1485993" y="699616"/>
                </a:lnTo>
                <a:lnTo>
                  <a:pt x="1523539" y="674296"/>
                </a:lnTo>
                <a:lnTo>
                  <a:pt x="1548870" y="636742"/>
                </a:lnTo>
                <a:lnTo>
                  <a:pt x="1558163" y="590753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51836" y="5143372"/>
            <a:ext cx="1558290" cy="906144"/>
          </a:xfrm>
          <a:custGeom>
            <a:avLst/>
            <a:gdLst/>
            <a:ahLst/>
            <a:cxnLst/>
            <a:rect l="l" t="t" r="r" b="b"/>
            <a:pathLst>
              <a:path w="1558289" h="906145">
                <a:moveTo>
                  <a:pt x="567563" y="118109"/>
                </a:moveTo>
                <a:lnTo>
                  <a:pt x="576855" y="72169"/>
                </a:lnTo>
                <a:lnTo>
                  <a:pt x="602186" y="34623"/>
                </a:lnTo>
                <a:lnTo>
                  <a:pt x="639732" y="9292"/>
                </a:lnTo>
                <a:lnTo>
                  <a:pt x="685673" y="0"/>
                </a:lnTo>
                <a:lnTo>
                  <a:pt x="732663" y="0"/>
                </a:lnTo>
                <a:lnTo>
                  <a:pt x="980313" y="0"/>
                </a:lnTo>
                <a:lnTo>
                  <a:pt x="1440052" y="0"/>
                </a:lnTo>
                <a:lnTo>
                  <a:pt x="1485993" y="9292"/>
                </a:lnTo>
                <a:lnTo>
                  <a:pt x="1523539" y="34623"/>
                </a:lnTo>
                <a:lnTo>
                  <a:pt x="1548870" y="72169"/>
                </a:lnTo>
                <a:lnTo>
                  <a:pt x="1558163" y="118109"/>
                </a:lnTo>
                <a:lnTo>
                  <a:pt x="1558163" y="413511"/>
                </a:lnTo>
                <a:lnTo>
                  <a:pt x="1558163" y="590753"/>
                </a:lnTo>
                <a:lnTo>
                  <a:pt x="1548870" y="636742"/>
                </a:lnTo>
                <a:lnTo>
                  <a:pt x="1523539" y="674296"/>
                </a:lnTo>
                <a:lnTo>
                  <a:pt x="1485993" y="699616"/>
                </a:lnTo>
                <a:lnTo>
                  <a:pt x="1440052" y="708901"/>
                </a:lnTo>
                <a:lnTo>
                  <a:pt x="980313" y="708901"/>
                </a:lnTo>
                <a:lnTo>
                  <a:pt x="732663" y="708901"/>
                </a:lnTo>
                <a:lnTo>
                  <a:pt x="685673" y="708901"/>
                </a:lnTo>
                <a:lnTo>
                  <a:pt x="639732" y="699616"/>
                </a:lnTo>
                <a:lnTo>
                  <a:pt x="602186" y="674296"/>
                </a:lnTo>
                <a:lnTo>
                  <a:pt x="576855" y="636742"/>
                </a:lnTo>
                <a:lnTo>
                  <a:pt x="567563" y="590753"/>
                </a:lnTo>
                <a:lnTo>
                  <a:pt x="0" y="905827"/>
                </a:lnTo>
                <a:lnTo>
                  <a:pt x="567563" y="413511"/>
                </a:lnTo>
                <a:lnTo>
                  <a:pt x="567563" y="11810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998723" y="5206110"/>
            <a:ext cx="634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5080" indent="-10858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rve  Cell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62400" y="4336046"/>
            <a:ext cx="1416812" cy="11617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76450" y="4228972"/>
            <a:ext cx="2040255" cy="597535"/>
          </a:xfrm>
          <a:custGeom>
            <a:avLst/>
            <a:gdLst/>
            <a:ahLst/>
            <a:cxnLst/>
            <a:rect l="l" t="t" r="r" b="b"/>
            <a:pathLst>
              <a:path w="2040254" h="597535">
                <a:moveTo>
                  <a:pt x="1138808" y="0"/>
                </a:moveTo>
                <a:lnTo>
                  <a:pt x="99441" y="0"/>
                </a:lnTo>
                <a:lnTo>
                  <a:pt x="60757" y="7822"/>
                </a:lnTo>
                <a:lnTo>
                  <a:pt x="29146" y="29146"/>
                </a:lnTo>
                <a:lnTo>
                  <a:pt x="7822" y="60757"/>
                </a:lnTo>
                <a:lnTo>
                  <a:pt x="0" y="99440"/>
                </a:lnTo>
                <a:lnTo>
                  <a:pt x="0" y="497458"/>
                </a:lnTo>
                <a:lnTo>
                  <a:pt x="7822" y="536215"/>
                </a:lnTo>
                <a:lnTo>
                  <a:pt x="29146" y="567864"/>
                </a:lnTo>
                <a:lnTo>
                  <a:pt x="60757" y="589202"/>
                </a:lnTo>
                <a:lnTo>
                  <a:pt x="99441" y="597026"/>
                </a:lnTo>
                <a:lnTo>
                  <a:pt x="1138808" y="597026"/>
                </a:lnTo>
                <a:lnTo>
                  <a:pt x="1177492" y="589202"/>
                </a:lnTo>
                <a:lnTo>
                  <a:pt x="1209103" y="567864"/>
                </a:lnTo>
                <a:lnTo>
                  <a:pt x="1230427" y="536215"/>
                </a:lnTo>
                <a:lnTo>
                  <a:pt x="1238250" y="497458"/>
                </a:lnTo>
                <a:lnTo>
                  <a:pt x="1834017" y="497458"/>
                </a:lnTo>
                <a:lnTo>
                  <a:pt x="1238250" y="348233"/>
                </a:lnTo>
                <a:lnTo>
                  <a:pt x="1238250" y="99440"/>
                </a:lnTo>
                <a:lnTo>
                  <a:pt x="1230427" y="60757"/>
                </a:lnTo>
                <a:lnTo>
                  <a:pt x="1209103" y="29146"/>
                </a:lnTo>
                <a:lnTo>
                  <a:pt x="1177492" y="7822"/>
                </a:lnTo>
                <a:lnTo>
                  <a:pt x="1138808" y="0"/>
                </a:lnTo>
                <a:close/>
              </a:path>
              <a:path w="2040254" h="597535">
                <a:moveTo>
                  <a:pt x="1834017" y="497458"/>
                </a:moveTo>
                <a:lnTo>
                  <a:pt x="1238250" y="497458"/>
                </a:lnTo>
                <a:lnTo>
                  <a:pt x="2039874" y="549020"/>
                </a:lnTo>
                <a:lnTo>
                  <a:pt x="1834017" y="497458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76450" y="4228972"/>
            <a:ext cx="2040255" cy="597535"/>
          </a:xfrm>
          <a:custGeom>
            <a:avLst/>
            <a:gdLst/>
            <a:ahLst/>
            <a:cxnLst/>
            <a:rect l="l" t="t" r="r" b="b"/>
            <a:pathLst>
              <a:path w="2040254" h="597535">
                <a:moveTo>
                  <a:pt x="0" y="99440"/>
                </a:moveTo>
                <a:lnTo>
                  <a:pt x="7822" y="60757"/>
                </a:lnTo>
                <a:lnTo>
                  <a:pt x="29146" y="29146"/>
                </a:lnTo>
                <a:lnTo>
                  <a:pt x="60757" y="7822"/>
                </a:lnTo>
                <a:lnTo>
                  <a:pt x="99441" y="0"/>
                </a:lnTo>
                <a:lnTo>
                  <a:pt x="722376" y="0"/>
                </a:lnTo>
                <a:lnTo>
                  <a:pt x="1031875" y="0"/>
                </a:lnTo>
                <a:lnTo>
                  <a:pt x="1138808" y="0"/>
                </a:lnTo>
                <a:lnTo>
                  <a:pt x="1177492" y="7822"/>
                </a:lnTo>
                <a:lnTo>
                  <a:pt x="1209103" y="29146"/>
                </a:lnTo>
                <a:lnTo>
                  <a:pt x="1230427" y="60757"/>
                </a:lnTo>
                <a:lnTo>
                  <a:pt x="1238250" y="99440"/>
                </a:lnTo>
                <a:lnTo>
                  <a:pt x="1238250" y="348233"/>
                </a:lnTo>
                <a:lnTo>
                  <a:pt x="2039874" y="549020"/>
                </a:lnTo>
                <a:lnTo>
                  <a:pt x="1238250" y="497458"/>
                </a:lnTo>
                <a:lnTo>
                  <a:pt x="1230427" y="536215"/>
                </a:lnTo>
                <a:lnTo>
                  <a:pt x="1209103" y="567864"/>
                </a:lnTo>
                <a:lnTo>
                  <a:pt x="1177492" y="589202"/>
                </a:lnTo>
                <a:lnTo>
                  <a:pt x="1138808" y="597026"/>
                </a:lnTo>
                <a:lnTo>
                  <a:pt x="1031875" y="597026"/>
                </a:lnTo>
                <a:lnTo>
                  <a:pt x="722376" y="597026"/>
                </a:lnTo>
                <a:lnTo>
                  <a:pt x="99441" y="597026"/>
                </a:lnTo>
                <a:lnTo>
                  <a:pt x="60757" y="589202"/>
                </a:lnTo>
                <a:lnTo>
                  <a:pt x="29146" y="567864"/>
                </a:lnTo>
                <a:lnTo>
                  <a:pt x="7822" y="536215"/>
                </a:lnTo>
                <a:lnTo>
                  <a:pt x="0" y="497458"/>
                </a:lnTo>
                <a:lnTo>
                  <a:pt x="0" y="348233"/>
                </a:lnTo>
                <a:lnTo>
                  <a:pt x="0" y="994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264155" y="4285869"/>
            <a:ext cx="863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Bacteria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24022" y="482930"/>
            <a:ext cx="26981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Nucle</a:t>
            </a:r>
            <a:r>
              <a:rPr b="1" spc="-15" dirty="0">
                <a:latin typeface="Arial"/>
                <a:cs typeface="Arial"/>
              </a:rPr>
              <a:t>o</a:t>
            </a:r>
            <a:r>
              <a:rPr b="1" dirty="0">
                <a:latin typeface="Arial"/>
                <a:cs typeface="Arial"/>
              </a:rPr>
              <a:t>lus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24329"/>
            <a:ext cx="3296285" cy="2244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7785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Dark-staining  structure 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  </a:t>
            </a:r>
            <a:r>
              <a:rPr sz="2800" spc="-5" dirty="0">
                <a:latin typeface="Arial"/>
                <a:cs typeface="Arial"/>
              </a:rPr>
              <a:t>nucleus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Makes ribosomes  </a:t>
            </a:r>
            <a:r>
              <a:rPr sz="2800" dirty="0">
                <a:latin typeface="Arial"/>
                <a:cs typeface="Arial"/>
              </a:rPr>
              <a:t>that </a:t>
            </a:r>
            <a:r>
              <a:rPr sz="2800" spc="-5" dirty="0">
                <a:latin typeface="Arial"/>
                <a:cs typeface="Arial"/>
              </a:rPr>
              <a:t>make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proteins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67200" y="1676400"/>
            <a:ext cx="4564126" cy="3314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4974" y="482930"/>
            <a:ext cx="767143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Rough Endoplasmic</a:t>
            </a:r>
            <a:r>
              <a:rPr spc="-65" dirty="0"/>
              <a:t> </a:t>
            </a:r>
            <a:r>
              <a:rPr dirty="0"/>
              <a:t>Reticulum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1600136"/>
            <a:ext cx="4038600" cy="45260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27575" y="1319529"/>
            <a:ext cx="3820795" cy="4799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1594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700" spc="-5" dirty="0">
                <a:latin typeface="Arial"/>
                <a:cs typeface="Arial"/>
              </a:rPr>
              <a:t>Network </a:t>
            </a:r>
            <a:r>
              <a:rPr sz="2700" dirty="0">
                <a:latin typeface="Arial"/>
                <a:cs typeface="Arial"/>
              </a:rPr>
              <a:t>of</a:t>
            </a:r>
            <a:r>
              <a:rPr sz="2700" spc="-4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continuous  sacs, studded </a:t>
            </a:r>
            <a:r>
              <a:rPr sz="2700" spc="-5" dirty="0">
                <a:latin typeface="Arial"/>
                <a:cs typeface="Arial"/>
              </a:rPr>
              <a:t>with  ribosomes.</a:t>
            </a:r>
            <a:endParaRPr sz="2700">
              <a:latin typeface="Arial"/>
              <a:cs typeface="Arial"/>
            </a:endParaRPr>
          </a:p>
          <a:p>
            <a:pPr marL="355600" marR="711200" indent="-342900">
              <a:lnSpc>
                <a:spcPct val="100000"/>
              </a:lnSpc>
              <a:spcBef>
                <a:spcPts val="650"/>
              </a:spcBef>
              <a:buChar char="•"/>
              <a:tabLst>
                <a:tab pos="355600" algn="l"/>
                <a:tab pos="356235" algn="l"/>
              </a:tabLst>
            </a:pPr>
            <a:r>
              <a:rPr sz="2700" dirty="0">
                <a:latin typeface="Arial"/>
                <a:cs typeface="Arial"/>
              </a:rPr>
              <a:t>Internal delivery  system of the</a:t>
            </a:r>
            <a:r>
              <a:rPr sz="2700" spc="-9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cell.</a:t>
            </a:r>
            <a:endParaRPr sz="27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50"/>
              </a:spcBef>
              <a:buChar char="•"/>
              <a:tabLst>
                <a:tab pos="355600" algn="l"/>
                <a:tab pos="356235" algn="l"/>
              </a:tabLst>
            </a:pPr>
            <a:r>
              <a:rPr sz="2700" dirty="0">
                <a:latin typeface="Arial"/>
                <a:cs typeface="Arial"/>
              </a:rPr>
              <a:t>Manufactures, </a:t>
            </a:r>
            <a:r>
              <a:rPr sz="2700" spc="-5" dirty="0">
                <a:latin typeface="Arial"/>
                <a:cs typeface="Arial"/>
              </a:rPr>
              <a:t>pro-  </a:t>
            </a:r>
            <a:r>
              <a:rPr sz="2700" dirty="0">
                <a:latin typeface="Arial"/>
                <a:cs typeface="Arial"/>
              </a:rPr>
              <a:t>cesses, </a:t>
            </a:r>
            <a:r>
              <a:rPr sz="2700" spc="-5" dirty="0">
                <a:latin typeface="Arial"/>
                <a:cs typeface="Arial"/>
              </a:rPr>
              <a:t>and</a:t>
            </a:r>
            <a:r>
              <a:rPr sz="2700" spc="-8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transports  proteins for export  from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cell.</a:t>
            </a:r>
            <a:endParaRPr sz="2700">
              <a:latin typeface="Arial"/>
              <a:cs typeface="Arial"/>
            </a:endParaRPr>
          </a:p>
          <a:p>
            <a:pPr marL="355600" marR="750570" indent="-342900">
              <a:lnSpc>
                <a:spcPct val="100000"/>
              </a:lnSpc>
              <a:spcBef>
                <a:spcPts val="650"/>
              </a:spcBef>
              <a:buChar char="•"/>
              <a:tabLst>
                <a:tab pos="355600" algn="l"/>
                <a:tab pos="356235" algn="l"/>
              </a:tabLst>
            </a:pPr>
            <a:r>
              <a:rPr sz="2700" dirty="0">
                <a:latin typeface="Arial"/>
                <a:cs typeface="Arial"/>
              </a:rPr>
              <a:t>Continuous </a:t>
            </a:r>
            <a:r>
              <a:rPr sz="2700" spc="-5" dirty="0">
                <a:latin typeface="Arial"/>
                <a:cs typeface="Arial"/>
              </a:rPr>
              <a:t>with  </a:t>
            </a:r>
            <a:r>
              <a:rPr sz="2700" dirty="0">
                <a:latin typeface="Arial"/>
                <a:cs typeface="Arial"/>
              </a:rPr>
              <a:t>nuclear</a:t>
            </a:r>
            <a:r>
              <a:rPr sz="2700" spc="-6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envelope.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4766" y="482930"/>
            <a:ext cx="79521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Smooth Endoplasmic</a:t>
            </a:r>
            <a:r>
              <a:rPr spc="-55" dirty="0"/>
              <a:t> </a:t>
            </a:r>
            <a:r>
              <a:rPr dirty="0"/>
              <a:t>Reticulum</a:t>
            </a:r>
          </a:p>
        </p:txBody>
      </p:sp>
      <p:sp>
        <p:nvSpPr>
          <p:cNvPr id="4" name="object 4"/>
          <p:cNvSpPr/>
          <p:nvPr/>
        </p:nvSpPr>
        <p:spPr>
          <a:xfrm>
            <a:off x="5486400" y="2057400"/>
            <a:ext cx="2980308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621282"/>
            <a:ext cx="6802120" cy="4004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84429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Similar </a:t>
            </a:r>
            <a:r>
              <a:rPr sz="3200" dirty="0">
                <a:latin typeface="Arial"/>
                <a:cs typeface="Arial"/>
              </a:rPr>
              <a:t>in  </a:t>
            </a:r>
            <a:r>
              <a:rPr sz="3200" spc="-5" dirty="0">
                <a:latin typeface="Arial"/>
                <a:cs typeface="Arial"/>
              </a:rPr>
              <a:t>appearance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  </a:t>
            </a:r>
            <a:r>
              <a:rPr sz="3200" spc="-5" dirty="0">
                <a:latin typeface="Arial"/>
                <a:cs typeface="Arial"/>
              </a:rPr>
              <a:t>rough </a:t>
            </a:r>
            <a:r>
              <a:rPr sz="3200" dirty="0">
                <a:latin typeface="Arial"/>
                <a:cs typeface="Arial"/>
              </a:rPr>
              <a:t>ER, </a:t>
            </a:r>
            <a:r>
              <a:rPr sz="3200" spc="-5" dirty="0">
                <a:latin typeface="Arial"/>
                <a:cs typeface="Arial"/>
              </a:rPr>
              <a:t>but  without </a:t>
            </a:r>
            <a:r>
              <a:rPr sz="3200" dirty="0">
                <a:latin typeface="Arial"/>
                <a:cs typeface="Arial"/>
              </a:rPr>
              <a:t>the  </a:t>
            </a:r>
            <a:r>
              <a:rPr sz="3200" spc="-5" dirty="0">
                <a:latin typeface="Arial"/>
                <a:cs typeface="Arial"/>
              </a:rPr>
              <a:t>ribosomes.</a:t>
            </a:r>
            <a:endParaRPr sz="3200">
              <a:latin typeface="Arial"/>
              <a:cs typeface="Arial"/>
            </a:endParaRPr>
          </a:p>
          <a:p>
            <a:pPr marL="426720" marR="5080" lvl="1" indent="-337820">
              <a:lnSpc>
                <a:spcPct val="100000"/>
              </a:lnSpc>
              <a:spcBef>
                <a:spcPts val="600"/>
              </a:spcBef>
              <a:buChar char="•"/>
              <a:tabLst>
                <a:tab pos="457834" algn="l"/>
                <a:tab pos="458470" algn="l"/>
              </a:tabLst>
            </a:pPr>
            <a:r>
              <a:rPr sz="3200" dirty="0">
                <a:latin typeface="Arial"/>
                <a:cs typeface="Arial"/>
              </a:rPr>
              <a:t>Produces </a:t>
            </a:r>
            <a:r>
              <a:rPr sz="3200" spc="-5" dirty="0">
                <a:latin typeface="Arial"/>
                <a:cs typeface="Arial"/>
              </a:rPr>
              <a:t>lipids, involved </a:t>
            </a:r>
            <a:r>
              <a:rPr sz="3200" dirty="0">
                <a:latin typeface="Arial"/>
                <a:cs typeface="Arial"/>
              </a:rPr>
              <a:t>in  </a:t>
            </a:r>
            <a:r>
              <a:rPr sz="3200" spc="-5" dirty="0">
                <a:latin typeface="Arial"/>
                <a:cs typeface="Arial"/>
              </a:rPr>
              <a:t>carbohydrate metabolism, and  detoxification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drugs and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poisons.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54604" y="482930"/>
            <a:ext cx="40379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Golgi</a:t>
            </a:r>
            <a:r>
              <a:rPr spc="-60" dirty="0"/>
              <a:t> </a:t>
            </a:r>
            <a:r>
              <a:rPr dirty="0"/>
              <a:t>Apparatus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46575" y="1538373"/>
            <a:ext cx="4236085" cy="45497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Protein 'packaging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plant‘</a:t>
            </a:r>
            <a:endParaRPr sz="2800">
              <a:latin typeface="Arial"/>
              <a:cs typeface="Arial"/>
            </a:endParaRPr>
          </a:p>
          <a:p>
            <a:pPr marL="355600" marR="368935" indent="-34290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Modifies </a:t>
            </a:r>
            <a:r>
              <a:rPr sz="2800" dirty="0">
                <a:latin typeface="Arial"/>
                <a:cs typeface="Arial"/>
              </a:rPr>
              <a:t>proteins and  </a:t>
            </a:r>
            <a:r>
              <a:rPr sz="2800" spc="-5" dirty="0">
                <a:latin typeface="Arial"/>
                <a:cs typeface="Arial"/>
              </a:rPr>
              <a:t>lipids made by the ER  and </a:t>
            </a:r>
            <a:r>
              <a:rPr sz="2800" dirty="0">
                <a:latin typeface="Arial"/>
                <a:cs typeface="Arial"/>
              </a:rPr>
              <a:t>prepares them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  export from the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cell.</a:t>
            </a:r>
            <a:endParaRPr sz="2800">
              <a:latin typeface="Arial"/>
              <a:cs typeface="Arial"/>
            </a:endParaRPr>
          </a:p>
          <a:p>
            <a:pPr marL="355600" marR="56642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Encloses </a:t>
            </a:r>
            <a:r>
              <a:rPr sz="2800" dirty="0">
                <a:latin typeface="Arial"/>
                <a:cs typeface="Arial"/>
              </a:rPr>
              <a:t>digestive  </a:t>
            </a:r>
            <a:r>
              <a:rPr sz="2800" spc="-5" dirty="0">
                <a:latin typeface="Arial"/>
                <a:cs typeface="Arial"/>
              </a:rPr>
              <a:t>enyzymes into  membranes to form  lysosomes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(transport  pods).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5800" y="1524000"/>
            <a:ext cx="3352800" cy="335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1151" y="4588764"/>
            <a:ext cx="1575815" cy="97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76600" y="4721859"/>
            <a:ext cx="1377950" cy="775970"/>
          </a:xfrm>
          <a:custGeom>
            <a:avLst/>
            <a:gdLst/>
            <a:ahLst/>
            <a:cxnLst/>
            <a:rect l="l" t="t" r="r" b="b"/>
            <a:pathLst>
              <a:path w="1377950" h="775970">
                <a:moveTo>
                  <a:pt x="69236" y="26484"/>
                </a:moveTo>
                <a:lnTo>
                  <a:pt x="44035" y="26992"/>
                </a:lnTo>
                <a:lnTo>
                  <a:pt x="57023" y="48835"/>
                </a:lnTo>
                <a:lnTo>
                  <a:pt x="1365377" y="775588"/>
                </a:lnTo>
                <a:lnTo>
                  <a:pt x="1377823" y="753490"/>
                </a:lnTo>
                <a:lnTo>
                  <a:pt x="69236" y="26484"/>
                </a:lnTo>
                <a:close/>
              </a:path>
              <a:path w="1377950" h="775970">
                <a:moveTo>
                  <a:pt x="116966" y="0"/>
                </a:moveTo>
                <a:lnTo>
                  <a:pt x="109854" y="253"/>
                </a:lnTo>
                <a:lnTo>
                  <a:pt x="0" y="2539"/>
                </a:lnTo>
                <a:lnTo>
                  <a:pt x="59689" y="103123"/>
                </a:lnTo>
                <a:lnTo>
                  <a:pt x="67437" y="105156"/>
                </a:lnTo>
                <a:lnTo>
                  <a:pt x="79501" y="97916"/>
                </a:lnTo>
                <a:lnTo>
                  <a:pt x="81534" y="90169"/>
                </a:lnTo>
                <a:lnTo>
                  <a:pt x="77977" y="84073"/>
                </a:lnTo>
                <a:lnTo>
                  <a:pt x="57023" y="48835"/>
                </a:lnTo>
                <a:lnTo>
                  <a:pt x="15748" y="25907"/>
                </a:lnTo>
                <a:lnTo>
                  <a:pt x="28194" y="3682"/>
                </a:lnTo>
                <a:lnTo>
                  <a:pt x="120733" y="3682"/>
                </a:lnTo>
                <a:lnTo>
                  <a:pt x="116966" y="0"/>
                </a:lnTo>
                <a:close/>
              </a:path>
              <a:path w="1377950" h="775970">
                <a:moveTo>
                  <a:pt x="28194" y="3682"/>
                </a:moveTo>
                <a:lnTo>
                  <a:pt x="15748" y="25907"/>
                </a:lnTo>
                <a:lnTo>
                  <a:pt x="57023" y="48835"/>
                </a:lnTo>
                <a:lnTo>
                  <a:pt x="44296" y="27431"/>
                </a:lnTo>
                <a:lnTo>
                  <a:pt x="22225" y="27431"/>
                </a:lnTo>
                <a:lnTo>
                  <a:pt x="32892" y="8254"/>
                </a:lnTo>
                <a:lnTo>
                  <a:pt x="36423" y="8254"/>
                </a:lnTo>
                <a:lnTo>
                  <a:pt x="28194" y="3682"/>
                </a:lnTo>
                <a:close/>
              </a:path>
              <a:path w="1377950" h="775970">
                <a:moveTo>
                  <a:pt x="32892" y="8254"/>
                </a:moveTo>
                <a:lnTo>
                  <a:pt x="22225" y="27431"/>
                </a:lnTo>
                <a:lnTo>
                  <a:pt x="44035" y="26992"/>
                </a:lnTo>
                <a:lnTo>
                  <a:pt x="32892" y="8254"/>
                </a:lnTo>
                <a:close/>
              </a:path>
              <a:path w="1377950" h="775970">
                <a:moveTo>
                  <a:pt x="44035" y="26992"/>
                </a:moveTo>
                <a:lnTo>
                  <a:pt x="22225" y="27431"/>
                </a:lnTo>
                <a:lnTo>
                  <a:pt x="44296" y="27431"/>
                </a:lnTo>
                <a:lnTo>
                  <a:pt x="44035" y="26992"/>
                </a:lnTo>
                <a:close/>
              </a:path>
              <a:path w="1377950" h="775970">
                <a:moveTo>
                  <a:pt x="36423" y="8254"/>
                </a:moveTo>
                <a:lnTo>
                  <a:pt x="32892" y="8254"/>
                </a:lnTo>
                <a:lnTo>
                  <a:pt x="44035" y="26992"/>
                </a:lnTo>
                <a:lnTo>
                  <a:pt x="69236" y="26484"/>
                </a:lnTo>
                <a:lnTo>
                  <a:pt x="36423" y="8254"/>
                </a:lnTo>
                <a:close/>
              </a:path>
              <a:path w="1377950" h="775970">
                <a:moveTo>
                  <a:pt x="120733" y="3682"/>
                </a:moveTo>
                <a:lnTo>
                  <a:pt x="28194" y="3682"/>
                </a:lnTo>
                <a:lnTo>
                  <a:pt x="69236" y="26484"/>
                </a:lnTo>
                <a:lnTo>
                  <a:pt x="110489" y="25653"/>
                </a:lnTo>
                <a:lnTo>
                  <a:pt x="117475" y="25400"/>
                </a:lnTo>
                <a:lnTo>
                  <a:pt x="123062" y="19684"/>
                </a:lnTo>
                <a:lnTo>
                  <a:pt x="122936" y="12572"/>
                </a:lnTo>
                <a:lnTo>
                  <a:pt x="122682" y="5587"/>
                </a:lnTo>
                <a:lnTo>
                  <a:pt x="120733" y="36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83458" y="482930"/>
            <a:ext cx="25755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Lysosome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1600136"/>
            <a:ext cx="4038600" cy="45260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27575" y="1624329"/>
            <a:ext cx="3820795" cy="4799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8039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700" dirty="0">
                <a:latin typeface="Arial"/>
                <a:cs typeface="Arial"/>
              </a:rPr>
              <a:t>Digestive 'plant'</a:t>
            </a:r>
            <a:r>
              <a:rPr sz="2700" spc="-10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for  proteins, fats, and  carbohydrates</a:t>
            </a:r>
            <a:endParaRPr sz="2700">
              <a:latin typeface="Arial"/>
              <a:cs typeface="Arial"/>
            </a:endParaRPr>
          </a:p>
          <a:p>
            <a:pPr marL="355600" marR="501650" indent="-342900" algn="just">
              <a:lnSpc>
                <a:spcPct val="100000"/>
              </a:lnSpc>
              <a:spcBef>
                <a:spcPts val="650"/>
              </a:spcBef>
              <a:buChar char="•"/>
              <a:tabLst>
                <a:tab pos="356235" algn="l"/>
              </a:tabLst>
            </a:pPr>
            <a:r>
              <a:rPr sz="2700" dirty="0">
                <a:latin typeface="Arial"/>
                <a:cs typeface="Arial"/>
              </a:rPr>
              <a:t>Digestive enzymes  break down</a:t>
            </a:r>
            <a:r>
              <a:rPr sz="2700" spc="-10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cellular  waste </a:t>
            </a:r>
            <a:r>
              <a:rPr sz="2700" spc="-5" dirty="0">
                <a:latin typeface="Arial"/>
                <a:cs typeface="Arial"/>
              </a:rPr>
              <a:t>and</a:t>
            </a:r>
            <a:r>
              <a:rPr sz="2700" spc="-3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debris</a:t>
            </a:r>
            <a:endParaRPr sz="27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50"/>
              </a:spcBef>
              <a:buChar char="•"/>
              <a:tabLst>
                <a:tab pos="355600" algn="l"/>
                <a:tab pos="356235" algn="l"/>
              </a:tabLst>
            </a:pPr>
            <a:r>
              <a:rPr sz="2700" dirty="0">
                <a:latin typeface="Arial"/>
                <a:cs typeface="Arial"/>
              </a:rPr>
              <a:t>Transports undigested  </a:t>
            </a:r>
            <a:r>
              <a:rPr sz="2700" spc="-5" dirty="0">
                <a:latin typeface="Arial"/>
                <a:cs typeface="Arial"/>
              </a:rPr>
              <a:t>material </a:t>
            </a:r>
            <a:r>
              <a:rPr sz="2700" dirty="0">
                <a:latin typeface="Arial"/>
                <a:cs typeface="Arial"/>
              </a:rPr>
              <a:t>to cell  </a:t>
            </a:r>
            <a:r>
              <a:rPr sz="2700" spc="-5" dirty="0">
                <a:latin typeface="Arial"/>
                <a:cs typeface="Arial"/>
              </a:rPr>
              <a:t>membrane </a:t>
            </a:r>
            <a:r>
              <a:rPr sz="2700" dirty="0">
                <a:latin typeface="Arial"/>
                <a:cs typeface="Arial"/>
              </a:rPr>
              <a:t>for</a:t>
            </a:r>
            <a:r>
              <a:rPr sz="2700" spc="-4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removal</a:t>
            </a:r>
            <a:endParaRPr sz="2700">
              <a:latin typeface="Arial"/>
              <a:cs typeface="Arial"/>
            </a:endParaRPr>
          </a:p>
          <a:p>
            <a:pPr marL="355600" marR="541020" indent="-342900">
              <a:lnSpc>
                <a:spcPct val="100000"/>
              </a:lnSpc>
              <a:spcBef>
                <a:spcPts val="650"/>
              </a:spcBef>
              <a:buChar char="•"/>
              <a:tabLst>
                <a:tab pos="355600" algn="l"/>
                <a:tab pos="356235" algn="l"/>
              </a:tabLst>
            </a:pPr>
            <a:r>
              <a:rPr sz="2700" spc="-5" dirty="0">
                <a:latin typeface="Arial"/>
                <a:cs typeface="Arial"/>
              </a:rPr>
              <a:t>Cell </a:t>
            </a:r>
            <a:r>
              <a:rPr sz="2700" dirty="0">
                <a:latin typeface="Arial"/>
                <a:cs typeface="Arial"/>
              </a:rPr>
              <a:t>breaks </a:t>
            </a:r>
            <a:r>
              <a:rPr sz="2700" spc="-5" dirty="0">
                <a:latin typeface="Arial"/>
                <a:cs typeface="Arial"/>
              </a:rPr>
              <a:t>down </a:t>
            </a:r>
            <a:r>
              <a:rPr sz="2700" dirty="0">
                <a:latin typeface="Arial"/>
                <a:cs typeface="Arial"/>
              </a:rPr>
              <a:t>if  lysosome</a:t>
            </a:r>
            <a:r>
              <a:rPr sz="2700" spc="-114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explodes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04922" y="482930"/>
            <a:ext cx="35382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Mitochondria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1462173"/>
            <a:ext cx="3453129" cy="45497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Cell</a:t>
            </a:r>
            <a:r>
              <a:rPr sz="2800" spc="-5" dirty="0">
                <a:latin typeface="Arial"/>
                <a:cs typeface="Arial"/>
              </a:rPr>
              <a:t> “powerhouse”</a:t>
            </a:r>
            <a:endParaRPr sz="2800">
              <a:latin typeface="Arial"/>
              <a:cs typeface="Arial"/>
            </a:endParaRPr>
          </a:p>
          <a:p>
            <a:pPr marL="355600" marR="83185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Membrane bound  organelles </a:t>
            </a:r>
            <a:r>
              <a:rPr sz="2800" dirty="0">
                <a:latin typeface="Arial"/>
                <a:cs typeface="Arial"/>
              </a:rPr>
              <a:t>that </a:t>
            </a:r>
            <a:r>
              <a:rPr sz="2800" spc="-5" dirty="0">
                <a:latin typeface="Arial"/>
                <a:cs typeface="Arial"/>
              </a:rPr>
              <a:t>are  the site of cellular  </a:t>
            </a:r>
            <a:r>
              <a:rPr sz="2800" dirty="0">
                <a:latin typeface="Arial"/>
                <a:cs typeface="Arial"/>
              </a:rPr>
              <a:t>respiration (use  </a:t>
            </a:r>
            <a:r>
              <a:rPr sz="2800" spc="-5" dirty="0">
                <a:latin typeface="Arial"/>
                <a:cs typeface="Arial"/>
              </a:rPr>
              <a:t>glucose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produce  cell </a:t>
            </a:r>
            <a:r>
              <a:rPr sz="2800" dirty="0">
                <a:latin typeface="Arial"/>
                <a:cs typeface="Arial"/>
              </a:rPr>
              <a:t>energy,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ATP)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Active cells like  muscles </a:t>
            </a:r>
            <a:r>
              <a:rPr sz="2800" dirty="0">
                <a:latin typeface="Arial"/>
                <a:cs typeface="Arial"/>
              </a:rPr>
              <a:t>have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more  mitochondria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38600" y="1828736"/>
            <a:ext cx="4038600" cy="45260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7261" y="482930"/>
            <a:ext cx="418972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Animal</a:t>
            </a:r>
            <a:r>
              <a:rPr b="1" spc="-8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Vacuole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24329"/>
            <a:ext cx="3612515" cy="267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Membrane-bound  sacs </a:t>
            </a:r>
            <a:r>
              <a:rPr sz="2800" spc="-5" dirty="0">
                <a:latin typeface="Arial"/>
                <a:cs typeface="Arial"/>
              </a:rPr>
              <a:t>for </a:t>
            </a:r>
            <a:r>
              <a:rPr sz="2800" dirty="0">
                <a:latin typeface="Arial"/>
                <a:cs typeface="Arial"/>
              </a:rPr>
              <a:t>storage,  digestion,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waste  removal</a:t>
            </a:r>
            <a:endParaRPr sz="2800">
              <a:latin typeface="Arial"/>
              <a:cs typeface="Arial"/>
            </a:endParaRPr>
          </a:p>
          <a:p>
            <a:pPr marL="355600" marR="8763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Contains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water  solution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48200" y="1600200"/>
            <a:ext cx="4114800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32354" y="482930"/>
            <a:ext cx="3480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Plant</a:t>
            </a:r>
            <a:r>
              <a:rPr spc="-55" dirty="0"/>
              <a:t> </a:t>
            </a:r>
            <a:r>
              <a:rPr dirty="0"/>
              <a:t>Vacuole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1600136"/>
            <a:ext cx="4038600" cy="45260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27575" y="1624329"/>
            <a:ext cx="3637279" cy="3098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Plants </a:t>
            </a:r>
            <a:r>
              <a:rPr sz="2800" dirty="0">
                <a:latin typeface="Arial"/>
                <a:cs typeface="Arial"/>
              </a:rPr>
              <a:t>have large  central vacuoles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that  store </a:t>
            </a:r>
            <a:r>
              <a:rPr sz="2800" spc="-5" dirty="0">
                <a:latin typeface="Arial"/>
                <a:cs typeface="Arial"/>
              </a:rPr>
              <a:t>water </a:t>
            </a:r>
            <a:r>
              <a:rPr sz="2800" dirty="0">
                <a:latin typeface="Arial"/>
                <a:cs typeface="Arial"/>
              </a:rPr>
              <a:t>and  nutrients needed </a:t>
            </a:r>
            <a:r>
              <a:rPr sz="2800" spc="-5" dirty="0">
                <a:latin typeface="Arial"/>
                <a:cs typeface="Arial"/>
              </a:rPr>
              <a:t>by  </a:t>
            </a:r>
            <a:r>
              <a:rPr sz="2800" dirty="0">
                <a:latin typeface="Arial"/>
                <a:cs typeface="Arial"/>
              </a:rPr>
              <a:t>the cell.</a:t>
            </a:r>
            <a:endParaRPr sz="2800">
              <a:latin typeface="Arial"/>
              <a:cs typeface="Arial"/>
            </a:endParaRPr>
          </a:p>
          <a:p>
            <a:pPr marL="355600" marR="579755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Help </a:t>
            </a:r>
            <a:r>
              <a:rPr sz="2800" dirty="0">
                <a:latin typeface="Arial"/>
                <a:cs typeface="Arial"/>
              </a:rPr>
              <a:t>support </a:t>
            </a:r>
            <a:r>
              <a:rPr sz="2800" spc="-5" dirty="0">
                <a:latin typeface="Arial"/>
                <a:cs typeface="Arial"/>
              </a:rPr>
              <a:t>the  </a:t>
            </a:r>
            <a:r>
              <a:rPr sz="2800" dirty="0">
                <a:latin typeface="Arial"/>
                <a:cs typeface="Arial"/>
              </a:rPr>
              <a:t>shape of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cell.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06089" y="482930"/>
            <a:ext cx="31343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Chloroplast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24329"/>
            <a:ext cx="3770629" cy="4549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Usually found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plant  cells</a:t>
            </a:r>
            <a:endParaRPr sz="2800">
              <a:latin typeface="Arial"/>
              <a:cs typeface="Arial"/>
            </a:endParaRPr>
          </a:p>
          <a:p>
            <a:pPr marL="355600" marR="339725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Contains </a:t>
            </a:r>
            <a:r>
              <a:rPr sz="2800" dirty="0">
                <a:latin typeface="Arial"/>
                <a:cs typeface="Arial"/>
              </a:rPr>
              <a:t>green  </a:t>
            </a:r>
            <a:r>
              <a:rPr sz="2800" spc="-5" dirty="0">
                <a:latin typeface="Arial"/>
                <a:cs typeface="Arial"/>
              </a:rPr>
              <a:t>pigment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chlorophyll</a:t>
            </a:r>
            <a:endParaRPr sz="2800">
              <a:latin typeface="Arial"/>
              <a:cs typeface="Arial"/>
            </a:endParaRPr>
          </a:p>
          <a:p>
            <a:pPr marL="355600" marR="8382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Where  </a:t>
            </a:r>
            <a:r>
              <a:rPr sz="2800" dirty="0">
                <a:latin typeface="Arial"/>
                <a:cs typeface="Arial"/>
              </a:rPr>
              <a:t>photosynthesis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takes  </a:t>
            </a:r>
            <a:r>
              <a:rPr sz="2800" spc="-5" dirty="0">
                <a:latin typeface="Arial"/>
                <a:cs typeface="Arial"/>
              </a:rPr>
              <a:t>place</a:t>
            </a:r>
            <a:endParaRPr sz="2800">
              <a:latin typeface="Arial"/>
              <a:cs typeface="Arial"/>
            </a:endParaRPr>
          </a:p>
          <a:p>
            <a:pPr marL="355600" marR="161290" indent="-34290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Produces plant food  </a:t>
            </a:r>
            <a:r>
              <a:rPr sz="2800" spc="-5" dirty="0">
                <a:latin typeface="Arial"/>
                <a:cs typeface="Arial"/>
              </a:rPr>
              <a:t>(sugars)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oxygen  gas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0" y="1768475"/>
            <a:ext cx="4038600" cy="403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4397" y="482930"/>
            <a:ext cx="43154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Cilia and</a:t>
            </a:r>
            <a:r>
              <a:rPr spc="-80" dirty="0"/>
              <a:t> </a:t>
            </a:r>
            <a:r>
              <a:rPr dirty="0"/>
              <a:t>Flagella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27575" y="1622805"/>
            <a:ext cx="3500754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5" dirty="0">
                <a:latin typeface="Arial"/>
                <a:cs typeface="Arial"/>
              </a:rPr>
              <a:t>External  appendages from  the </a:t>
            </a:r>
            <a:r>
              <a:rPr sz="3000" dirty="0">
                <a:latin typeface="Arial"/>
                <a:cs typeface="Arial"/>
              </a:rPr>
              <a:t>cell</a:t>
            </a:r>
            <a:r>
              <a:rPr sz="3000" spc="-6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membrane  </a:t>
            </a:r>
            <a:r>
              <a:rPr sz="3000" dirty="0">
                <a:latin typeface="Arial"/>
                <a:cs typeface="Arial"/>
              </a:rPr>
              <a:t>that </a:t>
            </a:r>
            <a:r>
              <a:rPr sz="3000" spc="-5" dirty="0">
                <a:latin typeface="Arial"/>
                <a:cs typeface="Arial"/>
              </a:rPr>
              <a:t>aid in  </a:t>
            </a:r>
            <a:r>
              <a:rPr sz="3000" dirty="0">
                <a:latin typeface="Arial"/>
                <a:cs typeface="Arial"/>
              </a:rPr>
              <a:t>locomotion  (movement) of</a:t>
            </a:r>
            <a:r>
              <a:rPr sz="3000" spc="-9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the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7575" y="4275197"/>
            <a:ext cx="3754754" cy="2037714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819"/>
              </a:spcBef>
            </a:pPr>
            <a:r>
              <a:rPr sz="3000" dirty="0">
                <a:latin typeface="Arial"/>
                <a:cs typeface="Arial"/>
              </a:rPr>
              <a:t>cell.</a:t>
            </a:r>
            <a:endParaRPr sz="3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dirty="0">
                <a:latin typeface="Arial"/>
                <a:cs typeface="Arial"/>
              </a:rPr>
              <a:t>Cilia also help </a:t>
            </a:r>
            <a:r>
              <a:rPr sz="3000" spc="-10" dirty="0">
                <a:latin typeface="Arial"/>
                <a:cs typeface="Arial"/>
              </a:rPr>
              <a:t>to  </a:t>
            </a:r>
            <a:r>
              <a:rPr sz="3000" spc="-5" dirty="0">
                <a:latin typeface="Arial"/>
                <a:cs typeface="Arial"/>
              </a:rPr>
              <a:t>move </a:t>
            </a:r>
            <a:r>
              <a:rPr sz="3000" dirty="0">
                <a:latin typeface="Arial"/>
                <a:cs typeface="Arial"/>
              </a:rPr>
              <a:t>substance  </a:t>
            </a:r>
            <a:r>
              <a:rPr sz="3000" spc="-5" dirty="0">
                <a:latin typeface="Arial"/>
                <a:cs typeface="Arial"/>
              </a:rPr>
              <a:t>past </a:t>
            </a:r>
            <a:r>
              <a:rPr sz="3000" dirty="0">
                <a:latin typeface="Arial"/>
                <a:cs typeface="Arial"/>
              </a:rPr>
              <a:t>the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membrane.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400" y="1447800"/>
            <a:ext cx="3295650" cy="2400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0" y="3962400"/>
            <a:ext cx="3810000" cy="2543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7244" y="3151759"/>
            <a:ext cx="467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Cilia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07794" y="4447413"/>
            <a:ext cx="8235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Fla</a:t>
            </a:r>
            <a:r>
              <a:rPr sz="1800" spc="-15" dirty="0">
                <a:latin typeface="Arial"/>
                <a:cs typeface="Arial"/>
              </a:rPr>
              <a:t>g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la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36570" y="482930"/>
            <a:ext cx="30734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Cell</a:t>
            </a:r>
            <a:r>
              <a:rPr b="1" spc="-6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Theory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7244" y="1621282"/>
            <a:ext cx="6972300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5080" indent="-51498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8320" algn="l"/>
              </a:tabLst>
            </a:pPr>
            <a:r>
              <a:rPr sz="3500" dirty="0">
                <a:latin typeface="Arial"/>
                <a:cs typeface="Arial"/>
              </a:rPr>
              <a:t>All living </a:t>
            </a:r>
            <a:r>
              <a:rPr sz="3500" spc="-5" dirty="0">
                <a:latin typeface="Arial"/>
                <a:cs typeface="Arial"/>
              </a:rPr>
              <a:t>things </a:t>
            </a:r>
            <a:r>
              <a:rPr sz="3500" dirty="0">
                <a:latin typeface="Arial"/>
                <a:cs typeface="Arial"/>
              </a:rPr>
              <a:t>are </a:t>
            </a:r>
            <a:r>
              <a:rPr sz="3500" spc="-5" dirty="0">
                <a:latin typeface="Arial"/>
                <a:cs typeface="Arial"/>
              </a:rPr>
              <a:t>made </a:t>
            </a:r>
            <a:r>
              <a:rPr sz="3500" dirty="0">
                <a:latin typeface="Arial"/>
                <a:cs typeface="Arial"/>
              </a:rPr>
              <a:t>up of </a:t>
            </a:r>
            <a:r>
              <a:rPr sz="35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  or more</a:t>
            </a:r>
            <a:r>
              <a:rPr sz="3500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5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cells</a:t>
            </a:r>
            <a:r>
              <a:rPr sz="3500" dirty="0">
                <a:latin typeface="Arial"/>
                <a:cs typeface="Arial"/>
              </a:rPr>
              <a:t>.</a:t>
            </a:r>
            <a:endParaRPr sz="3500">
              <a:latin typeface="Arial"/>
              <a:cs typeface="Arial"/>
            </a:endParaRPr>
          </a:p>
          <a:p>
            <a:pPr marL="527685" marR="527050" indent="-514984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528320" algn="l"/>
              </a:tabLst>
            </a:pPr>
            <a:r>
              <a:rPr sz="3500" dirty="0">
                <a:latin typeface="Arial"/>
                <a:cs typeface="Arial"/>
              </a:rPr>
              <a:t>Cells are the </a:t>
            </a:r>
            <a:r>
              <a:rPr sz="35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smallest</a:t>
            </a:r>
            <a:r>
              <a:rPr sz="3500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5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working  </a:t>
            </a:r>
            <a:r>
              <a:rPr sz="35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units</a:t>
            </a:r>
            <a:r>
              <a:rPr sz="3500" spc="-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of all living</a:t>
            </a:r>
            <a:r>
              <a:rPr sz="3500" spc="-10" dirty="0">
                <a:latin typeface="Arial"/>
                <a:cs typeface="Arial"/>
              </a:rPr>
              <a:t> </a:t>
            </a:r>
            <a:r>
              <a:rPr sz="3500" spc="-5" dirty="0">
                <a:latin typeface="Arial"/>
                <a:cs typeface="Arial"/>
              </a:rPr>
              <a:t>things.</a:t>
            </a:r>
            <a:endParaRPr sz="3500">
              <a:latin typeface="Arial"/>
              <a:cs typeface="Arial"/>
            </a:endParaRPr>
          </a:p>
          <a:p>
            <a:pPr marL="527685" marR="283210" indent="-514984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528320" algn="l"/>
              </a:tabLst>
            </a:pPr>
            <a:r>
              <a:rPr sz="3500" dirty="0">
                <a:latin typeface="Arial"/>
                <a:cs typeface="Arial"/>
              </a:rPr>
              <a:t>All </a:t>
            </a:r>
            <a:r>
              <a:rPr sz="3500" spc="-5" dirty="0">
                <a:latin typeface="Arial"/>
                <a:cs typeface="Arial"/>
              </a:rPr>
              <a:t>cells </a:t>
            </a:r>
            <a:r>
              <a:rPr sz="3500" dirty="0">
                <a:latin typeface="Arial"/>
                <a:cs typeface="Arial"/>
              </a:rPr>
              <a:t>come from </a:t>
            </a:r>
            <a:r>
              <a:rPr sz="35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pre-existing  </a:t>
            </a:r>
            <a:r>
              <a:rPr sz="35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cells</a:t>
            </a:r>
            <a:r>
              <a:rPr sz="3500" dirty="0">
                <a:latin typeface="Arial"/>
                <a:cs typeface="Arial"/>
              </a:rPr>
              <a:t> </a:t>
            </a:r>
            <a:r>
              <a:rPr sz="3500" spc="-5" dirty="0">
                <a:latin typeface="Arial"/>
                <a:cs typeface="Arial"/>
              </a:rPr>
              <a:t>through </a:t>
            </a:r>
            <a:r>
              <a:rPr sz="3500" dirty="0">
                <a:latin typeface="Arial"/>
                <a:cs typeface="Arial"/>
              </a:rPr>
              <a:t>cell</a:t>
            </a:r>
            <a:r>
              <a:rPr sz="3500" spc="-1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division.</a:t>
            </a:r>
            <a:endParaRPr sz="3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28800" y="5275071"/>
            <a:ext cx="1562100" cy="1582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0" y="5791200"/>
            <a:ext cx="1219200" cy="533400"/>
          </a:xfrm>
          <a:custGeom>
            <a:avLst/>
            <a:gdLst/>
            <a:ahLst/>
            <a:cxnLst/>
            <a:rect l="l" t="t" r="r" b="b"/>
            <a:pathLst>
              <a:path w="1219200" h="533400">
                <a:moveTo>
                  <a:pt x="952500" y="0"/>
                </a:moveTo>
                <a:lnTo>
                  <a:pt x="952500" y="133350"/>
                </a:lnTo>
                <a:lnTo>
                  <a:pt x="0" y="133350"/>
                </a:lnTo>
                <a:lnTo>
                  <a:pt x="0" y="400050"/>
                </a:lnTo>
                <a:lnTo>
                  <a:pt x="952500" y="400050"/>
                </a:lnTo>
                <a:lnTo>
                  <a:pt x="952500" y="533400"/>
                </a:lnTo>
                <a:lnTo>
                  <a:pt x="1219200" y="266700"/>
                </a:lnTo>
                <a:lnTo>
                  <a:pt x="9525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0" y="5791200"/>
            <a:ext cx="1219200" cy="533400"/>
          </a:xfrm>
          <a:custGeom>
            <a:avLst/>
            <a:gdLst/>
            <a:ahLst/>
            <a:cxnLst/>
            <a:rect l="l" t="t" r="r" b="b"/>
            <a:pathLst>
              <a:path w="1219200" h="533400">
                <a:moveTo>
                  <a:pt x="0" y="133350"/>
                </a:moveTo>
                <a:lnTo>
                  <a:pt x="952500" y="133350"/>
                </a:lnTo>
                <a:lnTo>
                  <a:pt x="952500" y="0"/>
                </a:lnTo>
                <a:lnTo>
                  <a:pt x="1219200" y="266700"/>
                </a:lnTo>
                <a:lnTo>
                  <a:pt x="952500" y="533400"/>
                </a:lnTo>
                <a:lnTo>
                  <a:pt x="952500" y="400050"/>
                </a:lnTo>
                <a:lnTo>
                  <a:pt x="0" y="400050"/>
                </a:lnTo>
                <a:lnTo>
                  <a:pt x="0" y="13335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10200" y="5181600"/>
            <a:ext cx="2209800" cy="1419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0221" y="482930"/>
            <a:ext cx="25444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Centrioles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1600263"/>
            <a:ext cx="4038600" cy="4525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27575" y="1624329"/>
            <a:ext cx="3856990" cy="32689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05104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Found </a:t>
            </a:r>
            <a:r>
              <a:rPr sz="2800" dirty="0">
                <a:latin typeface="Arial"/>
                <a:cs typeface="Arial"/>
              </a:rPr>
              <a:t>only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animal  cells.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Self-replicating</a:t>
            </a:r>
            <a:endParaRPr sz="2800">
              <a:latin typeface="Arial"/>
              <a:cs typeface="Arial"/>
            </a:endParaRPr>
          </a:p>
          <a:p>
            <a:pPr marL="355600" marR="46228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Made of </a:t>
            </a:r>
            <a:r>
              <a:rPr sz="2800" dirty="0">
                <a:latin typeface="Arial"/>
                <a:cs typeface="Arial"/>
              </a:rPr>
              <a:t>bundles </a:t>
            </a:r>
            <a:r>
              <a:rPr sz="2800" spc="-5" dirty="0">
                <a:latin typeface="Arial"/>
                <a:cs typeface="Arial"/>
              </a:rPr>
              <a:t>of  </a:t>
            </a:r>
            <a:r>
              <a:rPr sz="2800" dirty="0">
                <a:latin typeface="Arial"/>
                <a:cs typeface="Arial"/>
              </a:rPr>
              <a:t>microtubules.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Help in </a:t>
            </a:r>
            <a:r>
              <a:rPr sz="2800" dirty="0">
                <a:latin typeface="Arial"/>
                <a:cs typeface="Arial"/>
              </a:rPr>
              <a:t>organizing cell  division.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dirty="0"/>
              <a:t>Cytoskeleton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27575" y="1523974"/>
            <a:ext cx="3756660" cy="373380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The cell’s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skeleton</a:t>
            </a:r>
            <a:endParaRPr sz="3200">
              <a:latin typeface="Arial"/>
              <a:cs typeface="Arial"/>
            </a:endParaRPr>
          </a:p>
          <a:p>
            <a:pPr marL="355600" marR="29908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Made of  </a:t>
            </a:r>
            <a:r>
              <a:rPr sz="3200" dirty="0">
                <a:latin typeface="Arial"/>
                <a:cs typeface="Arial"/>
              </a:rPr>
              <a:t>microtubules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  </a:t>
            </a:r>
            <a:r>
              <a:rPr sz="3200" spc="-5" dirty="0">
                <a:latin typeface="Arial"/>
                <a:cs typeface="Arial"/>
              </a:rPr>
              <a:t>filaments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Give the cell  shape, strength  </a:t>
            </a:r>
            <a:r>
              <a:rPr sz="3200" spc="-5" dirty="0">
                <a:latin typeface="Arial"/>
                <a:cs typeface="Arial"/>
              </a:rPr>
              <a:t>and ability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move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5800" y="1676400"/>
            <a:ext cx="3333750" cy="2105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5920" y="482930"/>
            <a:ext cx="43135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Number of</a:t>
            </a:r>
            <a:r>
              <a:rPr b="1" spc="-8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Cells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23974"/>
            <a:ext cx="3865245" cy="3535679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3200" dirty="0">
                <a:latin typeface="Arial"/>
                <a:cs typeface="Arial"/>
              </a:rPr>
              <a:t>Organisms </a:t>
            </a:r>
            <a:r>
              <a:rPr sz="3200" spc="-5" dirty="0">
                <a:latin typeface="Arial"/>
                <a:cs typeface="Arial"/>
              </a:rPr>
              <a:t>may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be: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Unicellular</a:t>
            </a:r>
            <a:r>
              <a:rPr sz="3200" spc="-5" dirty="0">
                <a:latin typeface="Arial"/>
                <a:cs typeface="Arial"/>
              </a:rPr>
              <a:t>-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i="1" dirty="0">
                <a:latin typeface="Arial"/>
                <a:cs typeface="Arial"/>
              </a:rPr>
              <a:t>composed of 1</a:t>
            </a:r>
            <a:r>
              <a:rPr sz="3200" i="1" spc="-100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cell</a:t>
            </a:r>
            <a:endParaRPr sz="3200">
              <a:latin typeface="Arial"/>
              <a:cs typeface="Arial"/>
            </a:endParaRPr>
          </a:p>
          <a:p>
            <a:pPr marR="488950" algn="ctr">
              <a:lnSpc>
                <a:spcPct val="100000"/>
              </a:lnSpc>
              <a:spcBef>
                <a:spcPts val="770"/>
              </a:spcBef>
            </a:pPr>
            <a:r>
              <a:rPr sz="3200" i="1" dirty="0">
                <a:latin typeface="Arial"/>
                <a:cs typeface="Arial"/>
              </a:rPr>
              <a:t>OR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1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Multicellular</a:t>
            </a:r>
            <a:r>
              <a:rPr sz="3200" spc="-5" dirty="0">
                <a:latin typeface="Arial"/>
                <a:cs typeface="Arial"/>
              </a:rPr>
              <a:t>-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770"/>
              </a:spcBef>
            </a:pPr>
            <a:r>
              <a:rPr sz="3200" i="1" spc="-5" dirty="0">
                <a:latin typeface="Arial"/>
                <a:cs typeface="Arial"/>
              </a:rPr>
              <a:t>made </a:t>
            </a:r>
            <a:r>
              <a:rPr sz="3200" i="1" dirty="0">
                <a:latin typeface="Arial"/>
                <a:cs typeface="Arial"/>
              </a:rPr>
              <a:t>of </a:t>
            </a:r>
            <a:r>
              <a:rPr sz="3200" i="1" spc="-5" dirty="0">
                <a:latin typeface="Arial"/>
                <a:cs typeface="Arial"/>
              </a:rPr>
              <a:t>many</a:t>
            </a:r>
            <a:r>
              <a:rPr sz="3200" i="1" spc="-10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cells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05400" y="1524000"/>
            <a:ext cx="2957068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5400" y="3886200"/>
            <a:ext cx="2857500" cy="2143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05327" y="2401823"/>
            <a:ext cx="2235707" cy="423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7238" y="2495550"/>
            <a:ext cx="1982470" cy="175260"/>
          </a:xfrm>
          <a:custGeom>
            <a:avLst/>
            <a:gdLst/>
            <a:ahLst/>
            <a:cxnLst/>
            <a:rect l="l" t="t" r="r" b="b"/>
            <a:pathLst>
              <a:path w="1982470" h="175260">
                <a:moveTo>
                  <a:pt x="1873190" y="110070"/>
                </a:moveTo>
                <a:lnTo>
                  <a:pt x="1818513" y="139191"/>
                </a:lnTo>
                <a:lnTo>
                  <a:pt x="1812674" y="144006"/>
                </a:lnTo>
                <a:lnTo>
                  <a:pt x="1809241" y="150463"/>
                </a:lnTo>
                <a:lnTo>
                  <a:pt x="1808476" y="157730"/>
                </a:lnTo>
                <a:lnTo>
                  <a:pt x="1810639" y="164973"/>
                </a:lnTo>
                <a:lnTo>
                  <a:pt x="1815453" y="170811"/>
                </a:lnTo>
                <a:lnTo>
                  <a:pt x="1821910" y="174244"/>
                </a:lnTo>
                <a:lnTo>
                  <a:pt x="1829177" y="175009"/>
                </a:lnTo>
                <a:lnTo>
                  <a:pt x="1836420" y="172847"/>
                </a:lnTo>
                <a:lnTo>
                  <a:pt x="1949188" y="112775"/>
                </a:lnTo>
                <a:lnTo>
                  <a:pt x="1943608" y="112775"/>
                </a:lnTo>
                <a:lnTo>
                  <a:pt x="1873190" y="110070"/>
                </a:lnTo>
                <a:close/>
              </a:path>
              <a:path w="1982470" h="175260">
                <a:moveTo>
                  <a:pt x="1906513" y="92322"/>
                </a:moveTo>
                <a:lnTo>
                  <a:pt x="1873190" y="110070"/>
                </a:lnTo>
                <a:lnTo>
                  <a:pt x="1943608" y="112775"/>
                </a:lnTo>
                <a:lnTo>
                  <a:pt x="1943715" y="109854"/>
                </a:lnTo>
                <a:lnTo>
                  <a:pt x="1934083" y="109854"/>
                </a:lnTo>
                <a:lnTo>
                  <a:pt x="1906513" y="92322"/>
                </a:lnTo>
                <a:close/>
              </a:path>
              <a:path w="1982470" h="175260">
                <a:moveTo>
                  <a:pt x="1835822" y="3982"/>
                </a:moveTo>
                <a:lnTo>
                  <a:pt x="1828498" y="4175"/>
                </a:lnTo>
                <a:lnTo>
                  <a:pt x="1821769" y="7106"/>
                </a:lnTo>
                <a:lnTo>
                  <a:pt x="1816481" y="12573"/>
                </a:lnTo>
                <a:lnTo>
                  <a:pt x="1813806" y="19627"/>
                </a:lnTo>
                <a:lnTo>
                  <a:pt x="1814036" y="26908"/>
                </a:lnTo>
                <a:lnTo>
                  <a:pt x="1816981" y="33593"/>
                </a:lnTo>
                <a:lnTo>
                  <a:pt x="1822450" y="38862"/>
                </a:lnTo>
                <a:lnTo>
                  <a:pt x="1874711" y="72097"/>
                </a:lnTo>
                <a:lnTo>
                  <a:pt x="1945004" y="74802"/>
                </a:lnTo>
                <a:lnTo>
                  <a:pt x="1943608" y="112775"/>
                </a:lnTo>
                <a:lnTo>
                  <a:pt x="1949188" y="112775"/>
                </a:lnTo>
                <a:lnTo>
                  <a:pt x="1982089" y="95250"/>
                </a:lnTo>
                <a:lnTo>
                  <a:pt x="1842897" y="6730"/>
                </a:lnTo>
                <a:lnTo>
                  <a:pt x="1835822" y="3982"/>
                </a:lnTo>
                <a:close/>
              </a:path>
              <a:path w="1982470" h="175260">
                <a:moveTo>
                  <a:pt x="1524" y="0"/>
                </a:moveTo>
                <a:lnTo>
                  <a:pt x="0" y="38100"/>
                </a:lnTo>
                <a:lnTo>
                  <a:pt x="1873190" y="110070"/>
                </a:lnTo>
                <a:lnTo>
                  <a:pt x="1906513" y="92322"/>
                </a:lnTo>
                <a:lnTo>
                  <a:pt x="1874711" y="72097"/>
                </a:lnTo>
                <a:lnTo>
                  <a:pt x="1524" y="0"/>
                </a:lnTo>
                <a:close/>
              </a:path>
              <a:path w="1982470" h="175260">
                <a:moveTo>
                  <a:pt x="1935352" y="76962"/>
                </a:moveTo>
                <a:lnTo>
                  <a:pt x="1906513" y="92322"/>
                </a:lnTo>
                <a:lnTo>
                  <a:pt x="1934083" y="109854"/>
                </a:lnTo>
                <a:lnTo>
                  <a:pt x="1935352" y="76962"/>
                </a:lnTo>
                <a:close/>
              </a:path>
              <a:path w="1982470" h="175260">
                <a:moveTo>
                  <a:pt x="1944925" y="76962"/>
                </a:moveTo>
                <a:lnTo>
                  <a:pt x="1935352" y="76962"/>
                </a:lnTo>
                <a:lnTo>
                  <a:pt x="1934083" y="109854"/>
                </a:lnTo>
                <a:lnTo>
                  <a:pt x="1943715" y="109854"/>
                </a:lnTo>
                <a:lnTo>
                  <a:pt x="1944925" y="76962"/>
                </a:lnTo>
                <a:close/>
              </a:path>
              <a:path w="1982470" h="175260">
                <a:moveTo>
                  <a:pt x="1874711" y="72097"/>
                </a:moveTo>
                <a:lnTo>
                  <a:pt x="1906513" y="92322"/>
                </a:lnTo>
                <a:lnTo>
                  <a:pt x="1935352" y="76962"/>
                </a:lnTo>
                <a:lnTo>
                  <a:pt x="1944925" y="76962"/>
                </a:lnTo>
                <a:lnTo>
                  <a:pt x="1945004" y="74802"/>
                </a:lnTo>
                <a:lnTo>
                  <a:pt x="1874711" y="720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81527" y="4306823"/>
            <a:ext cx="2235707" cy="4236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3438" y="4400550"/>
            <a:ext cx="1982470" cy="175260"/>
          </a:xfrm>
          <a:custGeom>
            <a:avLst/>
            <a:gdLst/>
            <a:ahLst/>
            <a:cxnLst/>
            <a:rect l="l" t="t" r="r" b="b"/>
            <a:pathLst>
              <a:path w="1982470" h="175260">
                <a:moveTo>
                  <a:pt x="1873181" y="110074"/>
                </a:moveTo>
                <a:lnTo>
                  <a:pt x="1818513" y="139192"/>
                </a:lnTo>
                <a:lnTo>
                  <a:pt x="1812674" y="144006"/>
                </a:lnTo>
                <a:lnTo>
                  <a:pt x="1809241" y="150463"/>
                </a:lnTo>
                <a:lnTo>
                  <a:pt x="1808476" y="157730"/>
                </a:lnTo>
                <a:lnTo>
                  <a:pt x="1810639" y="164973"/>
                </a:lnTo>
                <a:lnTo>
                  <a:pt x="1815453" y="170811"/>
                </a:lnTo>
                <a:lnTo>
                  <a:pt x="1821910" y="174244"/>
                </a:lnTo>
                <a:lnTo>
                  <a:pt x="1829177" y="175009"/>
                </a:lnTo>
                <a:lnTo>
                  <a:pt x="1836420" y="172847"/>
                </a:lnTo>
                <a:lnTo>
                  <a:pt x="1949188" y="112775"/>
                </a:lnTo>
                <a:lnTo>
                  <a:pt x="1943481" y="112775"/>
                </a:lnTo>
                <a:lnTo>
                  <a:pt x="1873181" y="110074"/>
                </a:lnTo>
                <a:close/>
              </a:path>
              <a:path w="1982470" h="175260">
                <a:moveTo>
                  <a:pt x="1906513" y="92322"/>
                </a:moveTo>
                <a:lnTo>
                  <a:pt x="1873181" y="110074"/>
                </a:lnTo>
                <a:lnTo>
                  <a:pt x="1943481" y="112775"/>
                </a:lnTo>
                <a:lnTo>
                  <a:pt x="1943598" y="109855"/>
                </a:lnTo>
                <a:lnTo>
                  <a:pt x="1934083" y="109855"/>
                </a:lnTo>
                <a:lnTo>
                  <a:pt x="1906513" y="92322"/>
                </a:lnTo>
                <a:close/>
              </a:path>
              <a:path w="1982470" h="175260">
                <a:moveTo>
                  <a:pt x="1835822" y="3982"/>
                </a:moveTo>
                <a:lnTo>
                  <a:pt x="1828498" y="4175"/>
                </a:lnTo>
                <a:lnTo>
                  <a:pt x="1821769" y="7106"/>
                </a:lnTo>
                <a:lnTo>
                  <a:pt x="1816481" y="12573"/>
                </a:lnTo>
                <a:lnTo>
                  <a:pt x="1813806" y="19627"/>
                </a:lnTo>
                <a:lnTo>
                  <a:pt x="1814036" y="26908"/>
                </a:lnTo>
                <a:lnTo>
                  <a:pt x="1816981" y="33593"/>
                </a:lnTo>
                <a:lnTo>
                  <a:pt x="1822450" y="38862"/>
                </a:lnTo>
                <a:lnTo>
                  <a:pt x="1874711" y="72097"/>
                </a:lnTo>
                <a:lnTo>
                  <a:pt x="1945004" y="74802"/>
                </a:lnTo>
                <a:lnTo>
                  <a:pt x="1943481" y="112775"/>
                </a:lnTo>
                <a:lnTo>
                  <a:pt x="1949188" y="112775"/>
                </a:lnTo>
                <a:lnTo>
                  <a:pt x="1982089" y="95250"/>
                </a:lnTo>
                <a:lnTo>
                  <a:pt x="1842897" y="6731"/>
                </a:lnTo>
                <a:lnTo>
                  <a:pt x="1835822" y="3982"/>
                </a:lnTo>
                <a:close/>
              </a:path>
              <a:path w="1982470" h="175260">
                <a:moveTo>
                  <a:pt x="1524" y="0"/>
                </a:moveTo>
                <a:lnTo>
                  <a:pt x="0" y="38100"/>
                </a:lnTo>
                <a:lnTo>
                  <a:pt x="1873181" y="110074"/>
                </a:lnTo>
                <a:lnTo>
                  <a:pt x="1906513" y="92322"/>
                </a:lnTo>
                <a:lnTo>
                  <a:pt x="1874711" y="72097"/>
                </a:lnTo>
                <a:lnTo>
                  <a:pt x="1524" y="0"/>
                </a:lnTo>
                <a:close/>
              </a:path>
              <a:path w="1982470" h="175260">
                <a:moveTo>
                  <a:pt x="1935352" y="76962"/>
                </a:moveTo>
                <a:lnTo>
                  <a:pt x="1906513" y="92322"/>
                </a:lnTo>
                <a:lnTo>
                  <a:pt x="1934083" y="109855"/>
                </a:lnTo>
                <a:lnTo>
                  <a:pt x="1935352" y="76962"/>
                </a:lnTo>
                <a:close/>
              </a:path>
              <a:path w="1982470" h="175260">
                <a:moveTo>
                  <a:pt x="1944918" y="76962"/>
                </a:moveTo>
                <a:lnTo>
                  <a:pt x="1935352" y="76962"/>
                </a:lnTo>
                <a:lnTo>
                  <a:pt x="1934083" y="109855"/>
                </a:lnTo>
                <a:lnTo>
                  <a:pt x="1943598" y="109855"/>
                </a:lnTo>
                <a:lnTo>
                  <a:pt x="1944918" y="76962"/>
                </a:lnTo>
                <a:close/>
              </a:path>
              <a:path w="1982470" h="175260">
                <a:moveTo>
                  <a:pt x="1874711" y="72097"/>
                </a:moveTo>
                <a:lnTo>
                  <a:pt x="1906513" y="92322"/>
                </a:lnTo>
                <a:lnTo>
                  <a:pt x="1935352" y="76962"/>
                </a:lnTo>
                <a:lnTo>
                  <a:pt x="1944918" y="76962"/>
                </a:lnTo>
                <a:lnTo>
                  <a:pt x="1945004" y="74802"/>
                </a:lnTo>
                <a:lnTo>
                  <a:pt x="1874711" y="720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8834" y="570102"/>
            <a:ext cx="701865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71039" marR="5080" indent="-1958975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Cells can be Eukaryotic</a:t>
            </a:r>
            <a:r>
              <a:rPr b="1" spc="-6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or  </a:t>
            </a:r>
            <a:r>
              <a:rPr b="1" dirty="0">
                <a:latin typeface="Arial"/>
                <a:cs typeface="Arial"/>
              </a:rPr>
              <a:t>Prokaryotic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739" y="2383663"/>
            <a:ext cx="7185659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SzPct val="96875"/>
              <a:buFont typeface="Arial"/>
              <a:buChar char="•"/>
              <a:tabLst>
                <a:tab pos="156845" algn="l"/>
              </a:tabLst>
            </a:pPr>
            <a:r>
              <a:rPr sz="3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Prokaryotes</a:t>
            </a:r>
            <a:r>
              <a:rPr sz="3200" b="1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:do not have a </a:t>
            </a:r>
            <a:r>
              <a:rPr sz="3200" spc="-5" dirty="0">
                <a:latin typeface="Arial"/>
                <a:cs typeface="Arial"/>
              </a:rPr>
              <a:t>nucleus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  organelles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(bacteria).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12700" marR="1085850" algn="just">
              <a:lnSpc>
                <a:spcPct val="100000"/>
              </a:lnSpc>
              <a:buSzPct val="96875"/>
              <a:buFont typeface="Arial"/>
              <a:buChar char="•"/>
              <a:tabLst>
                <a:tab pos="156845" algn="l"/>
              </a:tabLst>
            </a:pP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Eukaryotes</a:t>
            </a:r>
            <a:r>
              <a:rPr sz="3200" spc="-5" dirty="0">
                <a:latin typeface="Arial"/>
                <a:cs typeface="Arial"/>
              </a:rPr>
              <a:t>: </a:t>
            </a:r>
            <a:r>
              <a:rPr sz="3200" dirty="0">
                <a:latin typeface="Arial"/>
                <a:cs typeface="Arial"/>
              </a:rPr>
              <a:t>have a </a:t>
            </a:r>
            <a:r>
              <a:rPr sz="3200" spc="-5" dirty="0">
                <a:latin typeface="Arial"/>
                <a:cs typeface="Arial"/>
              </a:rPr>
              <a:t>nucleus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and  organelles (plants, fungi, animals,  </a:t>
            </a:r>
            <a:r>
              <a:rPr sz="3200" dirty="0">
                <a:latin typeface="Arial"/>
                <a:cs typeface="Arial"/>
              </a:rPr>
              <a:t>protists)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14294" y="482930"/>
            <a:ext cx="29159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Orga</a:t>
            </a:r>
            <a:r>
              <a:rPr b="1" spc="-20" dirty="0">
                <a:latin typeface="Arial"/>
                <a:cs typeface="Arial"/>
              </a:rPr>
              <a:t>n</a:t>
            </a:r>
            <a:r>
              <a:rPr b="1" dirty="0">
                <a:latin typeface="Arial"/>
                <a:cs typeface="Arial"/>
              </a:rPr>
              <a:t>elles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21282"/>
            <a:ext cx="745299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 structures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that have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specific 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function</a:t>
            </a:r>
            <a:r>
              <a:rPr sz="3200" spc="-5" dirty="0">
                <a:latin typeface="Arial"/>
                <a:cs typeface="Arial"/>
              </a:rPr>
              <a:t> and are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surrounded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by a 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membrane</a:t>
            </a:r>
            <a:r>
              <a:rPr sz="3200" spc="-5" dirty="0">
                <a:latin typeface="Arial"/>
                <a:cs typeface="Arial"/>
              </a:rPr>
              <a:t> that are found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eukaryotes 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only.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19800" y="3581400"/>
            <a:ext cx="2857500" cy="2724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4933314"/>
            <a:ext cx="1981200" cy="19246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4476" y="4646676"/>
            <a:ext cx="3432048" cy="19552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7394" y="482930"/>
            <a:ext cx="70510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Prokaryotic vs.</a:t>
            </a:r>
            <a:r>
              <a:rPr b="1" spc="-6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Eukaryotic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1600136"/>
            <a:ext cx="4038600" cy="45260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1600136"/>
            <a:ext cx="4038600" cy="45260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9740" y="6201867"/>
            <a:ext cx="2575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  <a:hlinkClick r:id="rId5"/>
              </a:rPr>
              <a:t>Http://micro.magnet.fsu.edu/cells.html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74189" y="482930"/>
            <a:ext cx="45974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Prokaryotic</a:t>
            </a:r>
            <a:r>
              <a:rPr b="1" spc="-5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Cells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1600136"/>
            <a:ext cx="4038600" cy="45260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27575" y="1624329"/>
            <a:ext cx="3655060" cy="4122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844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Believed to be the  </a:t>
            </a:r>
            <a:r>
              <a:rPr sz="2800" dirty="0">
                <a:latin typeface="Arial"/>
                <a:cs typeface="Arial"/>
              </a:rPr>
              <a:t>first cells </a:t>
            </a:r>
            <a:r>
              <a:rPr sz="2800" spc="-5" dirty="0">
                <a:latin typeface="Arial"/>
                <a:cs typeface="Arial"/>
              </a:rPr>
              <a:t>to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evolve.</a:t>
            </a:r>
            <a:endParaRPr sz="2800">
              <a:latin typeface="Arial"/>
              <a:cs typeface="Arial"/>
            </a:endParaRPr>
          </a:p>
          <a:p>
            <a:pPr marL="355600" marR="27813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Lack </a:t>
            </a:r>
            <a:r>
              <a:rPr sz="2800" spc="-5" dirty="0">
                <a:latin typeface="Arial"/>
                <a:cs typeface="Arial"/>
              </a:rPr>
              <a:t>a membrane  </a:t>
            </a:r>
            <a:r>
              <a:rPr sz="2800" dirty="0">
                <a:latin typeface="Arial"/>
                <a:cs typeface="Arial"/>
              </a:rPr>
              <a:t>bound nucleus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  organelles.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Genetic material </a:t>
            </a:r>
            <a:r>
              <a:rPr sz="2800" spc="-5" dirty="0">
                <a:latin typeface="Arial"/>
                <a:cs typeface="Arial"/>
              </a:rPr>
              <a:t>is  </a:t>
            </a:r>
            <a:r>
              <a:rPr sz="2800" dirty="0">
                <a:latin typeface="Arial"/>
                <a:cs typeface="Arial"/>
              </a:rPr>
              <a:t>free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cytoplasm</a:t>
            </a:r>
            <a:endParaRPr sz="2800">
              <a:latin typeface="Arial"/>
              <a:cs typeface="Arial"/>
            </a:endParaRPr>
          </a:p>
          <a:p>
            <a:pPr marL="355600" marR="14097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Ribosomes are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only  other cell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structure.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9533" y="482930"/>
            <a:ext cx="28854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Arial"/>
                <a:cs typeface="Arial"/>
              </a:rPr>
              <a:t>Eukaryo</a:t>
            </a:r>
            <a:r>
              <a:rPr b="1" spc="-15" dirty="0">
                <a:latin typeface="Arial"/>
                <a:cs typeface="Arial"/>
              </a:rPr>
              <a:t>t</a:t>
            </a:r>
            <a:r>
              <a:rPr b="1" dirty="0">
                <a:latin typeface="Arial"/>
                <a:cs typeface="Arial"/>
              </a:rPr>
              <a:t>ic</a:t>
            </a:r>
          </a:p>
        </p:txBody>
      </p:sp>
      <p:sp>
        <p:nvSpPr>
          <p:cNvPr id="4" name="object 4"/>
          <p:cNvSpPr/>
          <p:nvPr/>
        </p:nvSpPr>
        <p:spPr>
          <a:xfrm>
            <a:off x="4419600" y="2743136"/>
            <a:ext cx="4375150" cy="3646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2895600"/>
            <a:ext cx="4191000" cy="3168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2140" y="1233195"/>
            <a:ext cx="6462395" cy="1622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12494" indent="-342900">
              <a:lnSpc>
                <a:spcPct val="1201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2 major </a:t>
            </a:r>
            <a:r>
              <a:rPr sz="2800" dirty="0">
                <a:latin typeface="Arial"/>
                <a:cs typeface="Arial"/>
              </a:rPr>
              <a:t>types </a:t>
            </a:r>
            <a:r>
              <a:rPr sz="2800" spc="-5" dirty="0">
                <a:latin typeface="Arial"/>
                <a:cs typeface="Arial"/>
              </a:rPr>
              <a:t>of eukaryotic </a:t>
            </a:r>
            <a:r>
              <a:rPr sz="2800" spc="5" dirty="0">
                <a:latin typeface="Arial"/>
                <a:cs typeface="Arial"/>
              </a:rPr>
              <a:t>cells-  </a:t>
            </a:r>
            <a:r>
              <a:rPr sz="2800" spc="-5" dirty="0">
                <a:latin typeface="Arial"/>
                <a:cs typeface="Arial"/>
              </a:rPr>
              <a:t>Plant and Animal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cells</a:t>
            </a:r>
            <a:endParaRPr sz="2800">
              <a:latin typeface="Arial"/>
              <a:cs typeface="Arial"/>
            </a:endParaRPr>
          </a:p>
          <a:p>
            <a:pPr marL="1605915">
              <a:lnSpc>
                <a:spcPct val="100000"/>
              </a:lnSpc>
              <a:spcBef>
                <a:spcPts val="1625"/>
              </a:spcBef>
              <a:tabLst>
                <a:tab pos="5433060" algn="l"/>
              </a:tabLst>
            </a:pPr>
            <a:r>
              <a:rPr sz="2400" b="1" spc="-5" dirty="0">
                <a:latin typeface="Arial"/>
                <a:cs typeface="Arial"/>
              </a:rPr>
              <a:t>Plant	Animal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6354267"/>
            <a:ext cx="39185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Arial"/>
                <a:cs typeface="Arial"/>
                <a:hlinkClick r:id="rId5"/>
              </a:rPr>
              <a:t>http://library.thinkquest.org/C004535/eukaryotic_cells.html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724</Words>
  <Application>Microsoft Office PowerPoint</Application>
  <PresentationFormat>On-screen Show (4:3)</PresentationFormat>
  <Paragraphs>125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Office Theme</vt:lpstr>
      <vt:lpstr>Cell Structure  &amp; Function</vt:lpstr>
      <vt:lpstr>The Cell</vt:lpstr>
      <vt:lpstr>Cell Theory</vt:lpstr>
      <vt:lpstr>Number of Cells</vt:lpstr>
      <vt:lpstr>Cells can be Eukaryotic or  Prokaryotic</vt:lpstr>
      <vt:lpstr>Organelles</vt:lpstr>
      <vt:lpstr>Prokaryotic vs. Eukaryotic</vt:lpstr>
      <vt:lpstr>Prokaryotic Cells</vt:lpstr>
      <vt:lpstr>Eukaryotic</vt:lpstr>
      <vt:lpstr>PowerPoint Presentation</vt:lpstr>
      <vt:lpstr>Cell Wall</vt:lpstr>
      <vt:lpstr>Cell or Plasma Membrane</vt:lpstr>
      <vt:lpstr>Cytoplasm</vt:lpstr>
      <vt:lpstr>Nucleoid</vt:lpstr>
      <vt:lpstr>Ribosomes</vt:lpstr>
      <vt:lpstr>Organelles</vt:lpstr>
      <vt:lpstr>Nucleus</vt:lpstr>
      <vt:lpstr>Nuclear Membrane</vt:lpstr>
      <vt:lpstr>Chromatin</vt:lpstr>
      <vt:lpstr>Nucleolus</vt:lpstr>
      <vt:lpstr>Rough Endoplasmic Reticulum</vt:lpstr>
      <vt:lpstr>Smooth Endoplasmic Reticulum</vt:lpstr>
      <vt:lpstr>Golgi Apparatus</vt:lpstr>
      <vt:lpstr>Lysosome</vt:lpstr>
      <vt:lpstr>Mitochondria</vt:lpstr>
      <vt:lpstr>Animal Vacuole</vt:lpstr>
      <vt:lpstr>Plant Vacuole</vt:lpstr>
      <vt:lpstr>Chloroplast</vt:lpstr>
      <vt:lpstr>Cilia and Flagella</vt:lpstr>
      <vt:lpstr>Centrioles</vt:lpstr>
      <vt:lpstr>Cytoskeleton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Structure &amp; Function</dc:title>
  <dc:creator>Mary Poarch</dc:creator>
  <cp:lastModifiedBy>Jane Palm</cp:lastModifiedBy>
  <cp:revision>1</cp:revision>
  <dcterms:created xsi:type="dcterms:W3CDTF">2018-11-06T21:56:12Z</dcterms:created>
  <dcterms:modified xsi:type="dcterms:W3CDTF">2019-11-29T16:42:26Z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2012-11-27T00:00:00Z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2018-11-06T00:00:00Z</vt:filetime>
  </property>
</Properties>
</file>